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2" r:id="rId6"/>
    <p:sldId id="260" r:id="rId7"/>
    <p:sldId id="263" r:id="rId8"/>
    <p:sldId id="264" r:id="rId9"/>
    <p:sldId id="261" r:id="rId1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27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33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2011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585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299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4289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13" Type="http://schemas.openxmlformats.org/officeDocument/2006/relationships/image" Target="../media/image20.jpg"/><Relationship Id="rId18" Type="http://schemas.openxmlformats.org/officeDocument/2006/relationships/image" Target="../media/image25.jpg"/><Relationship Id="rId3" Type="http://schemas.openxmlformats.org/officeDocument/2006/relationships/image" Target="../media/image5.png"/><Relationship Id="rId7" Type="http://schemas.openxmlformats.org/officeDocument/2006/relationships/image" Target="../media/image14.jpg"/><Relationship Id="rId12" Type="http://schemas.openxmlformats.org/officeDocument/2006/relationships/image" Target="../media/image19.jpg"/><Relationship Id="rId17" Type="http://schemas.openxmlformats.org/officeDocument/2006/relationships/image" Target="../media/image24.jp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11" Type="http://schemas.openxmlformats.org/officeDocument/2006/relationships/image" Target="../media/image18.jpg"/><Relationship Id="rId5" Type="http://schemas.openxmlformats.org/officeDocument/2006/relationships/image" Target="../media/image12.jpg"/><Relationship Id="rId15" Type="http://schemas.openxmlformats.org/officeDocument/2006/relationships/image" Target="../media/image22.jpg"/><Relationship Id="rId10" Type="http://schemas.openxmlformats.org/officeDocument/2006/relationships/image" Target="../media/image17.jpg"/><Relationship Id="rId4" Type="http://schemas.openxmlformats.org/officeDocument/2006/relationships/image" Target="../media/image1.png"/><Relationship Id="rId9" Type="http://schemas.openxmlformats.org/officeDocument/2006/relationships/image" Target="../media/image16.jpg"/><Relationship Id="rId14" Type="http://schemas.openxmlformats.org/officeDocument/2006/relationships/image" Target="../media/image2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jp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3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4.pn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1.png"/><Relationship Id="rId9" Type="http://schemas.openxmlformats.org/officeDocument/2006/relationships/image" Target="../media/image3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0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2660242" y="1680914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tr-TR" sz="3600" b="1" kern="0" spc="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BURSA </a:t>
            </a:r>
            <a:r>
              <a:rPr lang="en-US" sz="3600" b="1" kern="0" spc="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ULUDAĞ ÜNİVERSİTESİ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3413760" y="3087153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MÜHEND</a:t>
            </a:r>
            <a:r>
              <a:rPr lang="tr-TR" sz="3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İ</a:t>
            </a:r>
            <a:r>
              <a:rPr lang="en-US" sz="3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SL</a:t>
            </a:r>
            <a:r>
              <a:rPr lang="tr-TR" sz="3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İ</a:t>
            </a:r>
            <a:r>
              <a:rPr lang="en-US" sz="3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K FAKÜLTES</a:t>
            </a:r>
            <a:r>
              <a:rPr lang="tr-TR" sz="3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İ</a:t>
            </a:r>
          </a:p>
          <a:p>
            <a:pPr marL="0" indent="0">
              <a:buNone/>
            </a:pPr>
            <a:r>
              <a:rPr lang="tr-TR" sz="2800" b="1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        </a:t>
            </a:r>
          </a:p>
          <a:p>
            <a:pPr marL="0" indent="0">
              <a:buNone/>
            </a:pPr>
            <a:endParaRPr lang="en-US" sz="3600" b="1" dirty="0"/>
          </a:p>
        </p:txBody>
      </p:sp>
      <p:sp>
        <p:nvSpPr>
          <p:cNvPr id="6" name="Text 4"/>
          <p:cNvSpPr/>
          <p:nvPr/>
        </p:nvSpPr>
        <p:spPr>
          <a:xfrm>
            <a:off x="2633697" y="3824460"/>
            <a:ext cx="6924606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tr-TR" sz="360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Otomotiv</a:t>
            </a:r>
            <a:r>
              <a:rPr lang="en-US" sz="360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3600" b="1" dirty="0" err="1">
                <a:latin typeface="Cambria" pitchFamily="34" charset="0"/>
                <a:ea typeface="Cambria" pitchFamily="34" charset="-122"/>
                <a:cs typeface="Cambria" pitchFamily="34" charset="-120"/>
              </a:rPr>
              <a:t>Mühendisliği</a:t>
            </a:r>
            <a:r>
              <a:rPr lang="tr-TR" sz="3600" dirty="0"/>
              <a:t> </a:t>
            </a:r>
            <a:r>
              <a:rPr lang="en-US" sz="3600" b="1" dirty="0" err="1">
                <a:latin typeface="Cambria" pitchFamily="34" charset="0"/>
                <a:ea typeface="Cambria" pitchFamily="34" charset="-122"/>
                <a:cs typeface="Cambria" pitchFamily="34" charset="-120"/>
              </a:rPr>
              <a:t>Bölümü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3719830" y="5279100"/>
            <a:ext cx="47523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Geleceği Tasarlayan, Üreten, </a:t>
            </a:r>
            <a:r>
              <a:rPr lang="en-US" sz="1600" b="1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Dönüştüren</a:t>
            </a:r>
            <a:r>
              <a:rPr lang="en-US" sz="1600" b="1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Mühendisler</a:t>
            </a:r>
            <a:endParaRPr lang="tr-TR" sz="1600" b="1" i="1" dirty="0"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endParaRPr lang="tr-TR" sz="1600" b="1" i="1" dirty="0"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tr-TR" sz="1600" b="1" dirty="0"/>
              <a:t>                         YÖK Araştırma Üniversitesi</a:t>
            </a:r>
            <a:endParaRPr lang="en-US" sz="1600" b="1" dirty="0"/>
          </a:p>
        </p:txBody>
      </p:sp>
      <p:sp>
        <p:nvSpPr>
          <p:cNvPr id="10" name="Text 7"/>
          <p:cNvSpPr/>
          <p:nvPr/>
        </p:nvSpPr>
        <p:spPr>
          <a:xfrm>
            <a:off x="4804965" y="6357144"/>
            <a:ext cx="258206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2026–2027 Akademik Yılı Tanıtım Sunumu</a:t>
            </a:r>
            <a:endParaRPr lang="en-US" sz="1100" dirty="0"/>
          </a:p>
        </p:txBody>
      </p:sp>
      <p:pic>
        <p:nvPicPr>
          <p:cNvPr id="1026" name="Picture 2" descr="Dosya:Bursa Uludağ University logo.svg - Vikiped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24" y="750797"/>
            <a:ext cx="2308225" cy="230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6151" y="811218"/>
            <a:ext cx="2187382" cy="218738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Bölüm Tanıtımı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566928" y="1115568"/>
            <a:ext cx="822960" cy="54864"/>
          </a:xfrm>
          <a:prstGeom prst="rect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6035040" cy="2606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lnSpc>
                <a:spcPct val="125000"/>
              </a:lnSpc>
              <a:buNone/>
            </a:pPr>
            <a:r>
              <a:rPr lang="tr-TR" sz="14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Otomotiv Mühendisliği Bölümü; 2010-2011 eğitim-öğretim döneminde Tezli ve Tezsiz Yüksek Lisans, 2014-2015 döneminde Tezli İkinci Öğretim Yüksek Lisans, 2011-2012 döneminde Lisans, 2012-2013 döneminde Doktora düzeyinde eğitim vermeye başlamıştır. Bölümümüz, güçlü akademik kadrosu ve modern laboratuvar altyapısıyla otomotiv endüstrisinin ihtiyaç duyduğu vizyoner mühendisleri yetiştirmektedir. Türkiye’nin otomotiv üssü olan Bursa’da konumlanmanın avantajıyla üniversite-sanayi iş birliklerine öncülük eden bölümümüz, MÜDEK akreditasyonu ve EUR-ACE etiketiyle uluslararası standartlarda eğitim sunmaktadır.</a:t>
            </a:r>
          </a:p>
          <a:p>
            <a:pPr marL="0" indent="0" algn="l">
              <a:lnSpc>
                <a:spcPct val="125000"/>
              </a:lnSpc>
              <a:buNone/>
            </a:pPr>
            <a:endParaRPr lang="tr-TR" sz="1450" dirty="0">
              <a:solidFill>
                <a:srgbClr val="FF000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40" y="3910652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Vizyonumuz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48640" y="4223385"/>
            <a:ext cx="6035040" cy="143446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1450" dirty="0">
                <a:latin typeface="Calibri" pitchFamily="34" charset="0"/>
                <a:cs typeface="Calibri" pitchFamily="34" charset="-120"/>
              </a:rPr>
              <a:t>Otomotiv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Mühendisliği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Bölümü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lisans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ve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lisansüstü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eğitimi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ile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ülkenin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en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iyi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otomotiv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mühendislerini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yetiştiren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,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toplumun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yaşam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standartlarının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gelişimine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ve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ekonomik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refahına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önemli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katkılar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sağlayan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,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uluslararası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ölçütlere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uygun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ve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sürekli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gelişimi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esas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alan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,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sürekli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gelişen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ve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örnek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gösterilen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bir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Otomotiv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Mühendisliği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Bölümü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 </a:t>
            </a:r>
            <a:r>
              <a:rPr lang="en-US" sz="1450" dirty="0" err="1">
                <a:latin typeface="Calibri" pitchFamily="34" charset="0"/>
                <a:cs typeface="Calibri" pitchFamily="34" charset="-120"/>
              </a:rPr>
              <a:t>olmaktır</a:t>
            </a:r>
            <a:r>
              <a:rPr lang="en-US" sz="1450" dirty="0">
                <a:latin typeface="Calibri" pitchFamily="34" charset="0"/>
                <a:cs typeface="Calibri" pitchFamily="34" charset="-120"/>
              </a:rPr>
              <a:t>.</a:t>
            </a:r>
          </a:p>
        </p:txBody>
      </p:sp>
      <p:sp>
        <p:nvSpPr>
          <p:cNvPr id="7" name="Shape 5"/>
          <p:cNvSpPr/>
          <p:nvPr/>
        </p:nvSpPr>
        <p:spPr>
          <a:xfrm>
            <a:off x="7040880" y="1417320"/>
            <a:ext cx="4526280" cy="1051560"/>
          </a:xfrm>
          <a:prstGeom prst="roundRect">
            <a:avLst>
              <a:gd name="adj" fmla="val 8696"/>
            </a:avLst>
          </a:prstGeom>
          <a:solidFill>
            <a:srgbClr val="E7F0F5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8" name="Shape 6"/>
          <p:cNvSpPr/>
          <p:nvPr/>
        </p:nvSpPr>
        <p:spPr>
          <a:xfrm>
            <a:off x="7269480" y="1600200"/>
            <a:ext cx="685800" cy="68580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9" name="Image 0" descr="icon_gradcap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3785" y="1754505"/>
            <a:ext cx="377190" cy="37719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8092440" y="1527048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latin typeface="Cambria" pitchFamily="34" charset="0"/>
              </a:rPr>
              <a:t>2010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8092440" y="1984248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B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 Yılı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7040880" y="2651760"/>
            <a:ext cx="4526280" cy="1051560"/>
          </a:xfrm>
          <a:prstGeom prst="roundRect">
            <a:avLst>
              <a:gd name="adj" fmla="val 8696"/>
            </a:avLst>
          </a:prstGeom>
          <a:solidFill>
            <a:srgbClr val="E7F0F5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13" name="Shape 10"/>
          <p:cNvSpPr/>
          <p:nvPr/>
        </p:nvSpPr>
        <p:spPr>
          <a:xfrm>
            <a:off x="7269480" y="2834640"/>
            <a:ext cx="685800" cy="68580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14" name="Image 1" descr="icon_users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3785" y="2988945"/>
            <a:ext cx="377190" cy="37719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8092440" y="2761488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tr-TR" sz="2200" b="1" dirty="0">
                <a:latin typeface="Cambria" pitchFamily="34" charset="0"/>
              </a:rPr>
              <a:t>698</a:t>
            </a:r>
            <a:endParaRPr lang="en-US" sz="2200" dirty="0"/>
          </a:p>
        </p:txBody>
      </p:sp>
      <p:sp>
        <p:nvSpPr>
          <p:cNvPr id="16" name="Text 12"/>
          <p:cNvSpPr/>
          <p:nvPr/>
        </p:nvSpPr>
        <p:spPr>
          <a:xfrm>
            <a:off x="8092440" y="3218688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B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Aktif Öğrenci</a:t>
            </a:r>
            <a:endParaRPr lang="en-US" sz="1250" dirty="0"/>
          </a:p>
        </p:txBody>
      </p:sp>
      <p:sp>
        <p:nvSpPr>
          <p:cNvPr id="17" name="Shape 13"/>
          <p:cNvSpPr/>
          <p:nvPr/>
        </p:nvSpPr>
        <p:spPr>
          <a:xfrm>
            <a:off x="7040880" y="3886200"/>
            <a:ext cx="4526280" cy="1051560"/>
          </a:xfrm>
          <a:prstGeom prst="roundRect">
            <a:avLst>
              <a:gd name="adj" fmla="val 8696"/>
            </a:avLst>
          </a:prstGeom>
          <a:solidFill>
            <a:srgbClr val="E7F0F5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18" name="Shape 14"/>
          <p:cNvSpPr/>
          <p:nvPr/>
        </p:nvSpPr>
        <p:spPr>
          <a:xfrm>
            <a:off x="7269480" y="4069080"/>
            <a:ext cx="685800" cy="68580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19" name="Image 2" descr="icon_teacher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3785" y="4223385"/>
            <a:ext cx="377190" cy="37719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8092440" y="3995928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tr-TR" sz="220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14</a:t>
            </a:r>
            <a:endParaRPr lang="en-US" sz="2200" dirty="0"/>
          </a:p>
        </p:txBody>
      </p:sp>
      <p:sp>
        <p:nvSpPr>
          <p:cNvPr id="21" name="Text 16"/>
          <p:cNvSpPr/>
          <p:nvPr/>
        </p:nvSpPr>
        <p:spPr>
          <a:xfrm>
            <a:off x="8092440" y="4453128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B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Öğretim Üyesi</a:t>
            </a:r>
            <a:endParaRPr lang="en-US" sz="1250" dirty="0"/>
          </a:p>
        </p:txBody>
      </p:sp>
      <p:sp>
        <p:nvSpPr>
          <p:cNvPr id="22" name="Shape 17"/>
          <p:cNvSpPr/>
          <p:nvPr/>
        </p:nvSpPr>
        <p:spPr>
          <a:xfrm>
            <a:off x="7040880" y="5120640"/>
            <a:ext cx="4526280" cy="1051560"/>
          </a:xfrm>
          <a:prstGeom prst="roundRect">
            <a:avLst>
              <a:gd name="adj" fmla="val 8696"/>
            </a:avLst>
          </a:prstGeom>
          <a:solidFill>
            <a:srgbClr val="E7F0F5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23" name="Shape 18"/>
          <p:cNvSpPr/>
          <p:nvPr/>
        </p:nvSpPr>
        <p:spPr>
          <a:xfrm>
            <a:off x="7269480" y="5303520"/>
            <a:ext cx="685800" cy="68580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24" name="Image 3" descr="icon_award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3785" y="5457825"/>
            <a:ext cx="377190" cy="37719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8092440" y="5230368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MÜDEK</a:t>
            </a:r>
            <a:endParaRPr lang="en-US" sz="2200" dirty="0"/>
          </a:p>
        </p:txBody>
      </p:sp>
      <p:sp>
        <p:nvSpPr>
          <p:cNvPr id="26" name="Text 20"/>
          <p:cNvSpPr/>
          <p:nvPr/>
        </p:nvSpPr>
        <p:spPr>
          <a:xfrm>
            <a:off x="8092440" y="5687568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B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Akredite Program</a:t>
            </a:r>
            <a:endParaRPr lang="en-US" sz="1250" dirty="0"/>
          </a:p>
        </p:txBody>
      </p:sp>
      <p:pic>
        <p:nvPicPr>
          <p:cNvPr id="29" name="Picture 2" descr="Dosya:Bursa Uludağ University logo.svg - Vikipedi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6607" y="152591"/>
            <a:ext cx="855345" cy="855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Eğitim Programı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566928" y="1115568"/>
            <a:ext cx="822960" cy="54864"/>
          </a:xfrm>
          <a:prstGeom prst="rect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4" name="Shape 2"/>
          <p:cNvSpPr/>
          <p:nvPr/>
        </p:nvSpPr>
        <p:spPr>
          <a:xfrm>
            <a:off x="1897380" y="1691640"/>
            <a:ext cx="8586216" cy="0"/>
          </a:xfrm>
          <a:prstGeom prst="line">
            <a:avLst/>
          </a:prstGeom>
          <a:noFill/>
          <a:ln w="3175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5" name="Shape 3"/>
          <p:cNvSpPr/>
          <p:nvPr/>
        </p:nvSpPr>
        <p:spPr>
          <a:xfrm>
            <a:off x="1769364" y="1563624"/>
            <a:ext cx="256032" cy="256032"/>
          </a:xfrm>
          <a:prstGeom prst="ellipse">
            <a:avLst/>
          </a:prstGeom>
          <a:solidFill>
            <a:srgbClr val="065A82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Shape 4"/>
          <p:cNvSpPr/>
          <p:nvPr/>
        </p:nvSpPr>
        <p:spPr>
          <a:xfrm>
            <a:off x="548640" y="1828800"/>
            <a:ext cx="2697480" cy="260604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Text 5"/>
          <p:cNvSpPr/>
          <p:nvPr/>
        </p:nvSpPr>
        <p:spPr>
          <a:xfrm>
            <a:off x="731520" y="1993392"/>
            <a:ext cx="2331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Sınıf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31520" y="2359152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Temel Bilimler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31520" y="2926080"/>
            <a:ext cx="23317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lnSpc>
                <a:spcPct val="125000"/>
              </a:lnSpc>
              <a:buNone/>
            </a:pPr>
            <a:r>
              <a:rPr lang="tr-TR" sz="1150" dirty="0">
                <a:latin typeface="Calibri" pitchFamily="34" charset="0"/>
                <a:cs typeface="Calibri" pitchFamily="34" charset="-120"/>
              </a:rPr>
              <a:t>Fizik, Kimya, Matematik, Otomotiv Mühendisliğine Giriş, Kariyer Planlama, Bilgisayar Programlamaya Giriş, Atatürk İlkeleri Ve İnkılap Tarihi, Türk Dili, Yabancı Dil, Statik, Bilgisayar Destekli Mühendislik, Bilgisayar Destekli Teknik Resim, Malzeme Bilimi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631436" y="1563624"/>
            <a:ext cx="256032" cy="256032"/>
          </a:xfrm>
          <a:prstGeom prst="ellipse">
            <a:avLst/>
          </a:prstGeom>
          <a:solidFill>
            <a:srgbClr val="065A82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1" name="Shape 9"/>
          <p:cNvSpPr/>
          <p:nvPr/>
        </p:nvSpPr>
        <p:spPr>
          <a:xfrm>
            <a:off x="3410712" y="1828800"/>
            <a:ext cx="2697480" cy="260604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Text 10"/>
          <p:cNvSpPr/>
          <p:nvPr/>
        </p:nvSpPr>
        <p:spPr>
          <a:xfrm>
            <a:off x="3593592" y="1993392"/>
            <a:ext cx="2331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Sınıf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593592" y="2359152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Mühendislik Temelleri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593592" y="2523744"/>
            <a:ext cx="2331720" cy="17739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just">
              <a:lnSpc>
                <a:spcPct val="125000"/>
              </a:lnSpc>
            </a:pPr>
            <a:r>
              <a:rPr lang="en-US" sz="1150" dirty="0" err="1"/>
              <a:t>Mukavemet</a:t>
            </a:r>
            <a:r>
              <a:rPr lang="en-US" sz="1150" dirty="0"/>
              <a:t>, </a:t>
            </a:r>
            <a:r>
              <a:rPr lang="en-US" sz="1150" dirty="0" err="1"/>
              <a:t>Makine</a:t>
            </a:r>
            <a:r>
              <a:rPr lang="en-US" sz="1150" dirty="0"/>
              <a:t> </a:t>
            </a:r>
            <a:r>
              <a:rPr lang="en-US" sz="1150" dirty="0" err="1"/>
              <a:t>Elemanları</a:t>
            </a:r>
            <a:r>
              <a:rPr lang="en-US" sz="1150" dirty="0"/>
              <a:t>,  </a:t>
            </a:r>
            <a:r>
              <a:rPr lang="en-US" sz="1150" dirty="0" err="1"/>
              <a:t>Termodinamik</a:t>
            </a:r>
            <a:r>
              <a:rPr lang="en-US" sz="1150" dirty="0"/>
              <a:t>, </a:t>
            </a:r>
            <a:r>
              <a:rPr lang="en-US" sz="1150" dirty="0" err="1"/>
              <a:t>Üretim</a:t>
            </a:r>
            <a:r>
              <a:rPr lang="en-US" sz="1150" dirty="0"/>
              <a:t> </a:t>
            </a:r>
            <a:r>
              <a:rPr lang="en-US" sz="1150" dirty="0" err="1"/>
              <a:t>Yöntemleri</a:t>
            </a:r>
            <a:r>
              <a:rPr lang="en-US" sz="1150" dirty="0"/>
              <a:t>, </a:t>
            </a:r>
            <a:r>
              <a:rPr lang="en-US" sz="1150" dirty="0" err="1"/>
              <a:t>Dinamik</a:t>
            </a:r>
            <a:r>
              <a:rPr lang="en-US" sz="1150" dirty="0"/>
              <a:t>, </a:t>
            </a:r>
            <a:r>
              <a:rPr lang="en-US" sz="1150" dirty="0" err="1"/>
              <a:t>Mühendislik</a:t>
            </a:r>
            <a:r>
              <a:rPr lang="en-US" sz="1150" dirty="0"/>
              <a:t> </a:t>
            </a:r>
            <a:r>
              <a:rPr lang="en-US" sz="1150" dirty="0" err="1"/>
              <a:t>Matematiği</a:t>
            </a:r>
            <a:r>
              <a:rPr lang="en-US" sz="1150" dirty="0"/>
              <a:t>, </a:t>
            </a:r>
            <a:r>
              <a:rPr lang="en-US" sz="1150" dirty="0" err="1"/>
              <a:t>Sayısal</a:t>
            </a:r>
            <a:r>
              <a:rPr lang="en-US" sz="1150" dirty="0"/>
              <a:t> Analiz, </a:t>
            </a:r>
            <a:r>
              <a:rPr lang="en-US" sz="1150" dirty="0" err="1"/>
              <a:t>Diferansiyel</a:t>
            </a:r>
            <a:r>
              <a:rPr lang="en-US" sz="1150" dirty="0"/>
              <a:t> </a:t>
            </a:r>
            <a:r>
              <a:rPr lang="en-US" sz="1150" dirty="0" err="1"/>
              <a:t>Denklemler</a:t>
            </a:r>
            <a:r>
              <a:rPr lang="en-US" sz="1150" dirty="0"/>
              <a:t>, </a:t>
            </a:r>
            <a:r>
              <a:rPr lang="en-US" sz="1150" dirty="0" err="1"/>
              <a:t>Elektrik</a:t>
            </a:r>
            <a:r>
              <a:rPr lang="en-US" sz="1150" dirty="0"/>
              <a:t> </a:t>
            </a:r>
            <a:r>
              <a:rPr lang="en-US" sz="1150" dirty="0" err="1"/>
              <a:t>ve</a:t>
            </a:r>
            <a:r>
              <a:rPr lang="en-US" sz="1150" dirty="0"/>
              <a:t> Elektronik, </a:t>
            </a:r>
            <a:r>
              <a:rPr lang="en-US" sz="1150" dirty="0" err="1"/>
              <a:t>Endüstriyel</a:t>
            </a:r>
            <a:r>
              <a:rPr lang="en-US" sz="1150" dirty="0"/>
              <a:t> </a:t>
            </a:r>
            <a:r>
              <a:rPr lang="en-US" sz="1150" dirty="0" err="1"/>
              <a:t>Tasarım</a:t>
            </a:r>
            <a:r>
              <a:rPr lang="en-US" sz="1150" dirty="0"/>
              <a:t> </a:t>
            </a:r>
            <a:r>
              <a:rPr lang="en-US" sz="1150" dirty="0" err="1"/>
              <a:t>ve</a:t>
            </a:r>
            <a:r>
              <a:rPr lang="en-US" sz="1150" dirty="0"/>
              <a:t> </a:t>
            </a:r>
            <a:r>
              <a:rPr lang="en-US" sz="1150" dirty="0" err="1"/>
              <a:t>İmalat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7493508" y="1563624"/>
            <a:ext cx="256032" cy="256032"/>
          </a:xfrm>
          <a:prstGeom prst="ellipse">
            <a:avLst/>
          </a:prstGeom>
          <a:solidFill>
            <a:srgbClr val="065A82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6" name="Shape 14"/>
          <p:cNvSpPr/>
          <p:nvPr/>
        </p:nvSpPr>
        <p:spPr>
          <a:xfrm>
            <a:off x="6272784" y="1828800"/>
            <a:ext cx="2697480" cy="260604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7" name="Text 15"/>
          <p:cNvSpPr/>
          <p:nvPr/>
        </p:nvSpPr>
        <p:spPr>
          <a:xfrm>
            <a:off x="6455664" y="1993392"/>
            <a:ext cx="2331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Sınıf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455664" y="2359152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Uzmanlaşma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455664" y="2523744"/>
            <a:ext cx="2331720" cy="17739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just">
              <a:lnSpc>
                <a:spcPct val="125000"/>
              </a:lnSpc>
            </a:pPr>
            <a:r>
              <a:rPr lang="tr-TR" sz="11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Isı Transferi, Akışkanlar Mekaniği, Motorlar, Yakıtlar ve Yanma, Güç Aktarma Organları, Makine Teorisi</a:t>
            </a:r>
            <a:r>
              <a:rPr lang="en-US" sz="11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15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Taşıt</a:t>
            </a:r>
            <a:r>
              <a:rPr lang="en-US" sz="11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Tasarımı</a:t>
            </a:r>
            <a:r>
              <a:rPr lang="en-US" sz="11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15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Taşıt</a:t>
            </a:r>
            <a:r>
              <a:rPr lang="en-US" sz="11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Dinamiği</a:t>
            </a:r>
            <a:r>
              <a:rPr lang="en-US" sz="11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15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Otomatik</a:t>
            </a:r>
            <a:r>
              <a:rPr lang="en-US" sz="11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Kontrol</a:t>
            </a:r>
            <a:r>
              <a:rPr lang="en-US" sz="11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15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Hibrit</a:t>
            </a:r>
            <a:r>
              <a:rPr lang="en-US" sz="11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ve</a:t>
            </a:r>
            <a:r>
              <a:rPr lang="en-US" sz="11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Elektrikli</a:t>
            </a:r>
            <a:r>
              <a:rPr lang="en-US" sz="11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Taşıtlar</a:t>
            </a:r>
            <a:endParaRPr lang="tr-TR" sz="1150" dirty="0"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10355580" y="1563624"/>
            <a:ext cx="256032" cy="256032"/>
          </a:xfrm>
          <a:prstGeom prst="ellipse">
            <a:avLst/>
          </a:prstGeom>
          <a:solidFill>
            <a:srgbClr val="065A82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1" name="Shape 19"/>
          <p:cNvSpPr/>
          <p:nvPr/>
        </p:nvSpPr>
        <p:spPr>
          <a:xfrm>
            <a:off x="9134856" y="1828800"/>
            <a:ext cx="2697480" cy="260604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2" name="Text 20"/>
          <p:cNvSpPr/>
          <p:nvPr/>
        </p:nvSpPr>
        <p:spPr>
          <a:xfrm>
            <a:off x="9317736" y="1993392"/>
            <a:ext cx="2331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Sınıf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9317736" y="2359152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Uygulama &amp; Bitirme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9317736" y="2359152"/>
            <a:ext cx="2331720" cy="1938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just">
              <a:lnSpc>
                <a:spcPct val="125000"/>
              </a:lnSpc>
            </a:pPr>
            <a:r>
              <a:rPr lang="tr-TR" sz="11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Bitirme Projesi, Otomotiv Mühendisliği Projesi, Staj, Otomotiv Mühendisliği Laboratuvarı, Seminer, Teknik Seçmeli Dersler</a:t>
            </a:r>
            <a:endParaRPr lang="en-US" sz="1150" dirty="0"/>
          </a:p>
          <a:p>
            <a:pPr marL="0" indent="0">
              <a:lnSpc>
                <a:spcPct val="125000"/>
              </a:lnSpc>
              <a:buNone/>
            </a:pP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48640" y="4800600"/>
            <a:ext cx="11064240" cy="1234440"/>
          </a:xfrm>
          <a:prstGeom prst="roundRect">
            <a:avLst>
              <a:gd name="adj" fmla="val 7407"/>
            </a:avLst>
          </a:prstGeom>
          <a:solidFill>
            <a:srgbClr val="21295C"/>
          </a:solidFill>
          <a:ln/>
        </p:spPr>
        <p:txBody>
          <a:bodyPr/>
          <a:lstStyle/>
          <a:p>
            <a:endParaRPr lang="tr-TR" dirty="0"/>
          </a:p>
        </p:txBody>
      </p:sp>
      <p:sp>
        <p:nvSpPr>
          <p:cNvPr id="26" name="Shape 24"/>
          <p:cNvSpPr/>
          <p:nvPr/>
        </p:nvSpPr>
        <p:spPr>
          <a:xfrm>
            <a:off x="777240" y="5029200"/>
            <a:ext cx="777240" cy="777240"/>
          </a:xfrm>
          <a:prstGeom prst="ellipse">
            <a:avLst/>
          </a:prstGeom>
          <a:solidFill>
            <a:srgbClr val="3A4A80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27" name="Image 0" descr="icon_flas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119" y="5204079"/>
            <a:ext cx="427482" cy="427482"/>
          </a:xfrm>
          <a:prstGeom prst="rect">
            <a:avLst/>
          </a:prstGeom>
        </p:spPr>
      </p:pic>
      <p:sp>
        <p:nvSpPr>
          <p:cNvPr id="28" name="Text 25"/>
          <p:cNvSpPr/>
          <p:nvPr/>
        </p:nvSpPr>
        <p:spPr>
          <a:xfrm>
            <a:off x="1737360" y="493776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Laboratuvar ve Atölye İmkanları</a:t>
            </a:r>
            <a:endParaRPr lang="en-US" sz="1400" dirty="0"/>
          </a:p>
        </p:txBody>
      </p:sp>
      <p:sp>
        <p:nvSpPr>
          <p:cNvPr id="29" name="Text 26"/>
          <p:cNvSpPr/>
          <p:nvPr/>
        </p:nvSpPr>
        <p:spPr>
          <a:xfrm>
            <a:off x="1737360" y="5303520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Elektrikli</a:t>
            </a:r>
            <a:r>
              <a:rPr lang="en-US" sz="12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Taşıtlar</a:t>
            </a:r>
            <a:r>
              <a:rPr lang="en-US" sz="12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için</a:t>
            </a:r>
            <a:r>
              <a:rPr lang="en-US" sz="12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Batarya</a:t>
            </a:r>
            <a:r>
              <a:rPr lang="en-US" sz="12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Teknolojileri</a:t>
            </a:r>
            <a:r>
              <a:rPr lang="en-US" sz="12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Araştırma</a:t>
            </a:r>
            <a:r>
              <a:rPr lang="en-US" sz="12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</a:t>
            </a:r>
            <a:r>
              <a:rPr lang="en-US" sz="12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Geliştirme</a:t>
            </a:r>
            <a:r>
              <a:rPr lang="en-US" sz="12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(BATEG) </a:t>
            </a:r>
            <a:r>
              <a:rPr lang="en-US" sz="1200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Platformu</a:t>
            </a:r>
            <a:r>
              <a:rPr lang="en-US" sz="12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Lab.   •  </a:t>
            </a:r>
            <a:r>
              <a:rPr lang="en-US" sz="1200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Elektrikli</a:t>
            </a:r>
            <a:r>
              <a:rPr lang="en-US" sz="12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Taşıt</a:t>
            </a:r>
            <a:r>
              <a:rPr lang="en-US" sz="12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İklimlendirme</a:t>
            </a:r>
            <a:r>
              <a:rPr lang="en-US" sz="12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</a:t>
            </a:r>
            <a:r>
              <a:rPr lang="en-US" sz="12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Isıl</a:t>
            </a:r>
            <a:r>
              <a:rPr lang="en-US" sz="12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Konfor</a:t>
            </a:r>
            <a:r>
              <a:rPr lang="en-US" sz="12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Lab.  • </a:t>
            </a:r>
            <a:r>
              <a:rPr lang="en-US" sz="1200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Uygulamalı</a:t>
            </a:r>
            <a:r>
              <a:rPr lang="en-US" sz="12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Mekanik</a:t>
            </a:r>
            <a:r>
              <a:rPr lang="en-US" sz="12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</a:t>
            </a:r>
            <a:r>
              <a:rPr lang="en-US" sz="12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İleri</a:t>
            </a:r>
            <a:r>
              <a:rPr lang="en-US" sz="12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Malzemeler</a:t>
            </a:r>
            <a:r>
              <a:rPr lang="en-US" sz="12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Araştırma</a:t>
            </a:r>
            <a:r>
              <a:rPr lang="en-US" sz="12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Grubu</a:t>
            </a:r>
            <a:r>
              <a:rPr lang="en-US" sz="12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(UMIMAG) </a:t>
            </a:r>
            <a:r>
              <a:rPr lang="en-US" sz="1200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Laboratuvarları</a:t>
            </a:r>
            <a:r>
              <a:rPr lang="en-US" sz="12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• Motor Lab. •  </a:t>
            </a:r>
            <a:r>
              <a:rPr lang="en-US" sz="1200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Taşıt</a:t>
            </a:r>
            <a:r>
              <a:rPr lang="en-US" sz="12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Tekniği</a:t>
            </a:r>
            <a:r>
              <a:rPr lang="en-US" sz="12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Lab. • </a:t>
            </a:r>
            <a:r>
              <a:rPr lang="en-US" sz="1200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Bilgisayar</a:t>
            </a:r>
            <a:r>
              <a:rPr lang="en-US" sz="12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Lab.</a:t>
            </a:r>
            <a:endParaRPr lang="en-US" sz="1200" dirty="0">
              <a:solidFill>
                <a:srgbClr val="FF0000"/>
              </a:solidFill>
            </a:endParaRPr>
          </a:p>
        </p:txBody>
      </p:sp>
      <p:pic>
        <p:nvPicPr>
          <p:cNvPr id="32" name="Picture 2" descr="Dosya:Bursa Uludağ University logo.svg - Vikiped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6607" y="152591"/>
            <a:ext cx="855345" cy="855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Kariyer Olanakları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566928" y="1115568"/>
            <a:ext cx="822960" cy="54864"/>
          </a:xfrm>
          <a:prstGeom prst="rect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Mezunlarımızın Çalışabileceği Sektörler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5394960" cy="777240"/>
          </a:xfrm>
          <a:prstGeom prst="roundRect">
            <a:avLst>
              <a:gd name="adj" fmla="val 10588"/>
            </a:avLst>
          </a:prstGeom>
          <a:solidFill>
            <a:srgbClr val="E7F0F5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6" name="Shape 4"/>
          <p:cNvSpPr/>
          <p:nvPr/>
        </p:nvSpPr>
        <p:spPr>
          <a:xfrm>
            <a:off x="713232" y="2020824"/>
            <a:ext cx="502920" cy="50292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7" name="Image 0" descr="icon_cogs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389" y="2133981"/>
            <a:ext cx="276606" cy="27660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371600" y="1874520"/>
            <a:ext cx="44348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Otomotiv ve Yan Sanayi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263640" y="1874520"/>
            <a:ext cx="5394960" cy="777240"/>
          </a:xfrm>
          <a:prstGeom prst="roundRect">
            <a:avLst>
              <a:gd name="adj" fmla="val 10588"/>
            </a:avLst>
          </a:prstGeom>
          <a:solidFill>
            <a:srgbClr val="E7F0F5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10" name="Shape 7"/>
          <p:cNvSpPr/>
          <p:nvPr/>
        </p:nvSpPr>
        <p:spPr>
          <a:xfrm>
            <a:off x="6428232" y="2020824"/>
            <a:ext cx="502920" cy="50292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11" name="Image 1" descr="icon_chart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1389" y="2133981"/>
            <a:ext cx="276606" cy="27660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086600" y="1874520"/>
            <a:ext cx="44348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Enerji ve Üretim Tesisleri</a:t>
            </a:r>
            <a:endParaRPr lang="en-US" sz="1350" dirty="0"/>
          </a:p>
        </p:txBody>
      </p:sp>
      <p:sp>
        <p:nvSpPr>
          <p:cNvPr id="13" name="Shape 9"/>
          <p:cNvSpPr/>
          <p:nvPr/>
        </p:nvSpPr>
        <p:spPr>
          <a:xfrm>
            <a:off x="548640" y="2880360"/>
            <a:ext cx="5394960" cy="777240"/>
          </a:xfrm>
          <a:prstGeom prst="roundRect">
            <a:avLst>
              <a:gd name="adj" fmla="val 10588"/>
            </a:avLst>
          </a:prstGeom>
          <a:solidFill>
            <a:srgbClr val="E7F0F5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14" name="Shape 10"/>
          <p:cNvSpPr/>
          <p:nvPr/>
        </p:nvSpPr>
        <p:spPr>
          <a:xfrm>
            <a:off x="713232" y="3026664"/>
            <a:ext cx="502920" cy="50292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15" name="Image 2" descr="icon_building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389" y="3139821"/>
            <a:ext cx="276606" cy="276606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371600" y="2880360"/>
            <a:ext cx="44348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Kamu Kurumları / KİT'ler</a:t>
            </a:r>
            <a:endParaRPr lang="en-US" sz="1350" dirty="0"/>
          </a:p>
        </p:txBody>
      </p:sp>
      <p:sp>
        <p:nvSpPr>
          <p:cNvPr id="17" name="Shape 12"/>
          <p:cNvSpPr/>
          <p:nvPr/>
        </p:nvSpPr>
        <p:spPr>
          <a:xfrm>
            <a:off x="6263640" y="2880360"/>
            <a:ext cx="5394960" cy="777240"/>
          </a:xfrm>
          <a:prstGeom prst="roundRect">
            <a:avLst>
              <a:gd name="adj" fmla="val 10588"/>
            </a:avLst>
          </a:prstGeom>
          <a:solidFill>
            <a:srgbClr val="E7F0F5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18" name="Shape 13"/>
          <p:cNvSpPr/>
          <p:nvPr/>
        </p:nvSpPr>
        <p:spPr>
          <a:xfrm>
            <a:off x="6428232" y="3026664"/>
            <a:ext cx="502920" cy="50292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19" name="Image 3" descr="icon_handshake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1389" y="3139821"/>
            <a:ext cx="276606" cy="27660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086600" y="2880360"/>
            <a:ext cx="44348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Savunma Sanayii</a:t>
            </a:r>
            <a:endParaRPr lang="en-US" sz="1350" dirty="0"/>
          </a:p>
        </p:txBody>
      </p:sp>
      <p:sp>
        <p:nvSpPr>
          <p:cNvPr id="21" name="Shape 15"/>
          <p:cNvSpPr/>
          <p:nvPr/>
        </p:nvSpPr>
        <p:spPr>
          <a:xfrm>
            <a:off x="548640" y="3886200"/>
            <a:ext cx="5394960" cy="777240"/>
          </a:xfrm>
          <a:prstGeom prst="roundRect">
            <a:avLst>
              <a:gd name="adj" fmla="val 10588"/>
            </a:avLst>
          </a:prstGeom>
          <a:solidFill>
            <a:srgbClr val="E7F0F5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22" name="Shape 16"/>
          <p:cNvSpPr/>
          <p:nvPr/>
        </p:nvSpPr>
        <p:spPr>
          <a:xfrm>
            <a:off x="713232" y="4032504"/>
            <a:ext cx="502920" cy="50292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23" name="Image 4" descr="icon_flask_FFFFFF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389" y="4145661"/>
            <a:ext cx="276606" cy="276606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1371600" y="3886200"/>
            <a:ext cx="44348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Ar-Ge Merkezleri</a:t>
            </a:r>
            <a:endParaRPr lang="en-US" sz="1350" dirty="0"/>
          </a:p>
        </p:txBody>
      </p:sp>
      <p:sp>
        <p:nvSpPr>
          <p:cNvPr id="25" name="Shape 18"/>
          <p:cNvSpPr/>
          <p:nvPr/>
        </p:nvSpPr>
        <p:spPr>
          <a:xfrm>
            <a:off x="6263640" y="3886200"/>
            <a:ext cx="5394960" cy="777240"/>
          </a:xfrm>
          <a:prstGeom prst="roundRect">
            <a:avLst>
              <a:gd name="adj" fmla="val 10588"/>
            </a:avLst>
          </a:prstGeom>
          <a:solidFill>
            <a:srgbClr val="E7F0F5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26" name="Shape 19"/>
          <p:cNvSpPr/>
          <p:nvPr/>
        </p:nvSpPr>
        <p:spPr>
          <a:xfrm>
            <a:off x="6428232" y="4032504"/>
            <a:ext cx="502920" cy="50292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27" name="Image 5" descr="icon_gradcap_FFFFFF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41389" y="4145661"/>
            <a:ext cx="276606" cy="276606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7086600" y="3886200"/>
            <a:ext cx="44348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Akademi (Lisansüstü)</a:t>
            </a:r>
            <a:endParaRPr lang="en-US" sz="1350" dirty="0"/>
          </a:p>
        </p:txBody>
      </p:sp>
      <p:sp>
        <p:nvSpPr>
          <p:cNvPr id="29" name="Shape 21"/>
          <p:cNvSpPr/>
          <p:nvPr/>
        </p:nvSpPr>
        <p:spPr>
          <a:xfrm>
            <a:off x="9052560" y="1874520"/>
            <a:ext cx="2560320" cy="2880360"/>
          </a:xfrm>
          <a:prstGeom prst="roundRect">
            <a:avLst>
              <a:gd name="adj" fmla="val 3571"/>
            </a:avLst>
          </a:prstGeom>
          <a:solidFill>
            <a:srgbClr val="21295C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30" name="Text 22"/>
          <p:cNvSpPr/>
          <p:nvPr/>
        </p:nvSpPr>
        <p:spPr>
          <a:xfrm>
            <a:off x="9052560" y="2148840"/>
            <a:ext cx="2560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%</a:t>
            </a:r>
            <a:r>
              <a:rPr lang="tr-TR" sz="4000" b="1" dirty="0">
                <a:solidFill>
                  <a:srgbClr val="FFFFFF"/>
                </a:solidFill>
                <a:latin typeface="Cambria" pitchFamily="34" charset="0"/>
              </a:rPr>
              <a:t>80</a:t>
            </a:r>
            <a:endParaRPr lang="en-US" sz="4000" b="1" dirty="0">
              <a:solidFill>
                <a:srgbClr val="FFFFFF"/>
              </a:solidFill>
              <a:latin typeface="Cambria" pitchFamily="34" charset="0"/>
            </a:endParaRPr>
          </a:p>
        </p:txBody>
      </p:sp>
      <p:sp>
        <p:nvSpPr>
          <p:cNvPr id="31" name="Text 23"/>
          <p:cNvSpPr/>
          <p:nvPr/>
        </p:nvSpPr>
        <p:spPr>
          <a:xfrm>
            <a:off x="9189720" y="2926080"/>
            <a:ext cx="2286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mezunumuz ilk 6 ay içinde</a:t>
            </a:r>
            <a:endParaRPr lang="en-US" sz="115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istihdam edilmektedir</a:t>
            </a:r>
            <a:endParaRPr lang="en-US" sz="1150" dirty="0"/>
          </a:p>
        </p:txBody>
      </p:sp>
      <p:sp>
        <p:nvSpPr>
          <p:cNvPr id="32" name="Shape 24"/>
          <p:cNvSpPr/>
          <p:nvPr/>
        </p:nvSpPr>
        <p:spPr>
          <a:xfrm>
            <a:off x="9281160" y="3931920"/>
            <a:ext cx="2103120" cy="0"/>
          </a:xfrm>
          <a:prstGeom prst="line">
            <a:avLst/>
          </a:prstGeom>
          <a:noFill/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3" name="Text 25"/>
          <p:cNvSpPr/>
          <p:nvPr/>
        </p:nvSpPr>
        <p:spPr>
          <a:xfrm>
            <a:off x="9189720" y="406908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50" i="1" dirty="0">
                <a:solidFill>
                  <a:srgbClr val="8FC1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Kariyer Merkezi ve</a:t>
            </a:r>
            <a:endParaRPr lang="en-US" sz="105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050" i="1" dirty="0">
                <a:solidFill>
                  <a:srgbClr val="8FC1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staj işbirlikleriyle desteklenir</a:t>
            </a:r>
            <a:endParaRPr lang="en-US" sz="1050" dirty="0"/>
          </a:p>
        </p:txBody>
      </p:sp>
      <p:sp>
        <p:nvSpPr>
          <p:cNvPr id="34" name="Text 26"/>
          <p:cNvSpPr/>
          <p:nvPr/>
        </p:nvSpPr>
        <p:spPr>
          <a:xfrm>
            <a:off x="548640" y="50749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Anlaşmalı Kurumlarla Staj ve İşbirliği İmkanları</a:t>
            </a:r>
            <a:endParaRPr lang="en-US" sz="1250" dirty="0"/>
          </a:p>
        </p:txBody>
      </p:sp>
      <p:sp>
        <p:nvSpPr>
          <p:cNvPr id="35" name="Text 27"/>
          <p:cNvSpPr/>
          <p:nvPr/>
        </p:nvSpPr>
        <p:spPr>
          <a:xfrm>
            <a:off x="548640" y="539496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Bölgemizdeki lider üretim ve enerji firmalarıyla yürütülen protokoller sayesinde öğrencilerimiz zorunlu ve gönüllü stajlarını sektörün önde gelen kuruluşlarında tamamlama fırsatı bulur.</a:t>
            </a:r>
            <a:endParaRPr lang="en-US" sz="1150" dirty="0"/>
          </a:p>
        </p:txBody>
      </p:sp>
      <p:pic>
        <p:nvPicPr>
          <p:cNvPr id="38" name="Picture 2" descr="Dosya:Bursa Uludağ University logo.svg - Vikipedi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6607" y="152591"/>
            <a:ext cx="855345" cy="855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228600" y="333974"/>
            <a:ext cx="5394960" cy="2148840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5" name="Shape 3"/>
          <p:cNvSpPr/>
          <p:nvPr/>
        </p:nvSpPr>
        <p:spPr>
          <a:xfrm>
            <a:off x="502920" y="608294"/>
            <a:ext cx="731520" cy="73152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6" name="Image 0" descr="icon_teacher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772886"/>
            <a:ext cx="402336" cy="40233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63040" y="626582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tr-TR" sz="17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Akademik Kadro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548640" y="1431254"/>
            <a:ext cx="4754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lnSpc>
                <a:spcPct val="125000"/>
              </a:lnSpc>
              <a:buNone/>
            </a:pP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Bölümümüzde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görev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yapan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14 öğretim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üyesi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(6 Prof. Dr., 3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Doç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. Dr., 5 Dr. Öğr. Üyesi);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Taşıt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Tasarımı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Taşıt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Transport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Sistemleri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Taşıt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Tahrik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ve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Güç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Sistemleri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Taşıt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Dinamiği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ve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Kontrolü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ile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Hibrid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ve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Elektrikli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Taşıtlar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Teknolojisi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olmak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üzere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5 ana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bilim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dalında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akademik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çalışmalarını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yürütmektedir</a:t>
            </a:r>
            <a:endParaRPr lang="en-US" sz="1200" dirty="0"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pic>
        <p:nvPicPr>
          <p:cNvPr id="26" name="Picture 2" descr="Dosya:Bursa Uludağ University logo.svg - Vikiped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6607" y="152591"/>
            <a:ext cx="855345" cy="855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Resim 17" descr="kişi, şahıs, insan yüzü, giyim, açık hava giyim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70123434-3225-10E4-5686-180212A42B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404" y="4799602"/>
            <a:ext cx="1054857" cy="1582286"/>
          </a:xfrm>
          <a:prstGeom prst="rect">
            <a:avLst/>
          </a:prstGeom>
        </p:spPr>
      </p:pic>
      <p:sp>
        <p:nvSpPr>
          <p:cNvPr id="21" name="Metin kutusu 20">
            <a:extLst>
              <a:ext uri="{FF2B5EF4-FFF2-40B4-BE49-F238E27FC236}">
                <a16:creationId xmlns:a16="http://schemas.microsoft.com/office/drawing/2014/main" id="{D4AA5312-A489-CE5B-3E9D-C886EEE1437D}"/>
              </a:ext>
            </a:extLst>
          </p:cNvPr>
          <p:cNvSpPr txBox="1"/>
          <p:nvPr/>
        </p:nvSpPr>
        <p:spPr>
          <a:xfrm>
            <a:off x="399137" y="6502673"/>
            <a:ext cx="14253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>
                <a:latin typeface="Arial" panose="020B0604020202020204" pitchFamily="34" charset="0"/>
                <a:cs typeface="Arial" panose="020B0604020202020204" pitchFamily="34" charset="0"/>
              </a:rPr>
              <a:t>Doç. Dr. Emre İsa ALBAK</a:t>
            </a:r>
          </a:p>
        </p:txBody>
      </p:sp>
      <p:pic>
        <p:nvPicPr>
          <p:cNvPr id="25" name="Resim 24">
            <a:extLst>
              <a:ext uri="{FF2B5EF4-FFF2-40B4-BE49-F238E27FC236}">
                <a16:creationId xmlns:a16="http://schemas.microsoft.com/office/drawing/2014/main" id="{F99EEC51-0A86-3E7E-5881-DE21304F980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360753" y="4795001"/>
            <a:ext cx="1054857" cy="1582285"/>
          </a:xfrm>
          <a:prstGeom prst="rect">
            <a:avLst/>
          </a:prstGeom>
        </p:spPr>
      </p:pic>
      <p:sp>
        <p:nvSpPr>
          <p:cNvPr id="29" name="Metin kutusu 28">
            <a:extLst>
              <a:ext uri="{FF2B5EF4-FFF2-40B4-BE49-F238E27FC236}">
                <a16:creationId xmlns:a16="http://schemas.microsoft.com/office/drawing/2014/main" id="{65E35970-39FC-0908-73A6-2048E7D600E7}"/>
              </a:ext>
            </a:extLst>
          </p:cNvPr>
          <p:cNvSpPr txBox="1"/>
          <p:nvPr/>
        </p:nvSpPr>
        <p:spPr>
          <a:xfrm>
            <a:off x="7139863" y="6501802"/>
            <a:ext cx="149111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>
                <a:latin typeface="Arial" panose="020B0604020202020204" pitchFamily="34" charset="0"/>
                <a:cs typeface="Arial" panose="020B0604020202020204" pitchFamily="34" charset="0"/>
              </a:rPr>
              <a:t>Dr. Öğr. Üyesi Hakkı ÖZER</a:t>
            </a:r>
          </a:p>
        </p:txBody>
      </p:sp>
      <p:pic>
        <p:nvPicPr>
          <p:cNvPr id="32" name="Resim 31">
            <a:extLst>
              <a:ext uri="{FF2B5EF4-FFF2-40B4-BE49-F238E27FC236}">
                <a16:creationId xmlns:a16="http://schemas.microsoft.com/office/drawing/2014/main" id="{28D0DE6E-102D-D648-EEBE-75736007331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967618" y="4804201"/>
            <a:ext cx="1054858" cy="1582287"/>
          </a:xfrm>
          <a:prstGeom prst="rect">
            <a:avLst/>
          </a:prstGeom>
        </p:spPr>
      </p:pic>
      <p:sp>
        <p:nvSpPr>
          <p:cNvPr id="34" name="Metin kutusu 33">
            <a:extLst>
              <a:ext uri="{FF2B5EF4-FFF2-40B4-BE49-F238E27FC236}">
                <a16:creationId xmlns:a16="http://schemas.microsoft.com/office/drawing/2014/main" id="{36466480-8CC1-B7DD-3A60-B17D96C7CCF5}"/>
              </a:ext>
            </a:extLst>
          </p:cNvPr>
          <p:cNvSpPr txBox="1"/>
          <p:nvPr/>
        </p:nvSpPr>
        <p:spPr>
          <a:xfrm>
            <a:off x="3784771" y="6501802"/>
            <a:ext cx="154721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>
                <a:latin typeface="Arial" panose="020B0604020202020204" pitchFamily="34" charset="0"/>
                <a:cs typeface="Arial" panose="020B0604020202020204" pitchFamily="34" charset="0"/>
              </a:rPr>
              <a:t>Dr. Öğr. Üyesi Barış ERKUŞ</a:t>
            </a:r>
          </a:p>
        </p:txBody>
      </p:sp>
      <p:sp>
        <p:nvSpPr>
          <p:cNvPr id="35" name="Metin kutusu 34">
            <a:extLst>
              <a:ext uri="{FF2B5EF4-FFF2-40B4-BE49-F238E27FC236}">
                <a16:creationId xmlns:a16="http://schemas.microsoft.com/office/drawing/2014/main" id="{4110F215-6B93-0C39-0C3F-D93F3565122C}"/>
              </a:ext>
            </a:extLst>
          </p:cNvPr>
          <p:cNvSpPr txBox="1"/>
          <p:nvPr/>
        </p:nvSpPr>
        <p:spPr>
          <a:xfrm>
            <a:off x="10465722" y="6501802"/>
            <a:ext cx="15359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>
                <a:latin typeface="Arial" panose="020B0604020202020204" pitchFamily="34" charset="0"/>
                <a:cs typeface="Arial" panose="020B0604020202020204" pitchFamily="34" charset="0"/>
              </a:rPr>
              <a:t>Dr. Öğr. Üyesi Merve TEKİN</a:t>
            </a:r>
          </a:p>
        </p:txBody>
      </p:sp>
      <p:pic>
        <p:nvPicPr>
          <p:cNvPr id="36" name="Resim 35" descr="taslak, kırpıntı çizim, beyaz, siluet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22011D80-31D5-208B-4035-306DCDDD75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97787" y="4790798"/>
            <a:ext cx="1271868" cy="1586488"/>
          </a:xfrm>
          <a:prstGeom prst="rect">
            <a:avLst/>
          </a:prstGeom>
        </p:spPr>
      </p:pic>
      <p:pic>
        <p:nvPicPr>
          <p:cNvPr id="39" name="Resim 38">
            <a:extLst>
              <a:ext uri="{FF2B5EF4-FFF2-40B4-BE49-F238E27FC236}">
                <a16:creationId xmlns:a16="http://schemas.microsoft.com/office/drawing/2014/main" id="{0C7D94AD-F2C2-F577-32D8-C6BB7703DB9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2272745" y="4804201"/>
            <a:ext cx="1054858" cy="1582287"/>
          </a:xfrm>
          <a:prstGeom prst="rect">
            <a:avLst/>
          </a:prstGeom>
        </p:spPr>
      </p:pic>
      <p:pic>
        <p:nvPicPr>
          <p:cNvPr id="16" name="Resim 15" descr="kişi, şahıs, insan yüzü, yaka, adam, insan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C4B64041-9CE0-C10F-DA4C-4372479722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4404" y="2632193"/>
            <a:ext cx="1054857" cy="1582286"/>
          </a:xfrm>
          <a:prstGeom prst="rect">
            <a:avLst/>
          </a:prstGeom>
        </p:spPr>
      </p:pic>
      <p:pic>
        <p:nvPicPr>
          <p:cNvPr id="17" name="Resim 16" descr="giyim, kişi, şahıs, insan yüzü, yak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44E4AAFD-C84D-913B-B2B2-200DB1D602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50262" y="2632190"/>
            <a:ext cx="1054858" cy="1582287"/>
          </a:xfrm>
          <a:prstGeom prst="rect">
            <a:avLst/>
          </a:prstGeom>
        </p:spPr>
      </p:pic>
      <p:sp>
        <p:nvSpPr>
          <p:cNvPr id="19" name="Metin kutusu 18">
            <a:extLst>
              <a:ext uri="{FF2B5EF4-FFF2-40B4-BE49-F238E27FC236}">
                <a16:creationId xmlns:a16="http://schemas.microsoft.com/office/drawing/2014/main" id="{9F0D262B-C95D-BEFF-74A3-4E276A747F0B}"/>
              </a:ext>
            </a:extLst>
          </p:cNvPr>
          <p:cNvSpPr txBox="1"/>
          <p:nvPr/>
        </p:nvSpPr>
        <p:spPr>
          <a:xfrm>
            <a:off x="335818" y="4333336"/>
            <a:ext cx="15520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>
                <a:latin typeface="Arial" panose="020B0604020202020204" pitchFamily="34" charset="0"/>
                <a:cs typeface="Arial" panose="020B0604020202020204" pitchFamily="34" charset="0"/>
              </a:rPr>
              <a:t>Prof. Dr. Gökhan SEVİLGEN</a:t>
            </a:r>
          </a:p>
          <a:p>
            <a:pPr algn="ctr"/>
            <a:r>
              <a:rPr lang="tr-TR" sz="800" dirty="0">
                <a:latin typeface="Arial" panose="020B0604020202020204" pitchFamily="34" charset="0"/>
                <a:cs typeface="Arial" panose="020B0604020202020204" pitchFamily="34" charset="0"/>
              </a:rPr>
              <a:t>Bölüm Başkanı</a:t>
            </a:r>
          </a:p>
          <a:p>
            <a:pPr algn="ctr"/>
            <a:r>
              <a:rPr lang="tr-TR" sz="800" dirty="0" err="1">
                <a:latin typeface="Arial" panose="020B0604020202020204" pitchFamily="34" charset="0"/>
                <a:cs typeface="Arial" panose="020B0604020202020204" pitchFamily="34" charset="0"/>
              </a:rPr>
              <a:t>Anabilimdalı</a:t>
            </a:r>
            <a:r>
              <a:rPr lang="tr-TR" sz="800" dirty="0">
                <a:latin typeface="Arial" panose="020B0604020202020204" pitchFamily="34" charset="0"/>
                <a:cs typeface="Arial" panose="020B0604020202020204" pitchFamily="34" charset="0"/>
              </a:rPr>
              <a:t> Başkanı</a:t>
            </a: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D36BA24F-75AE-3491-066A-B832D0BF9D8F}"/>
              </a:ext>
            </a:extLst>
          </p:cNvPr>
          <p:cNvSpPr txBox="1"/>
          <p:nvPr/>
        </p:nvSpPr>
        <p:spPr>
          <a:xfrm>
            <a:off x="9013797" y="4329005"/>
            <a:ext cx="11208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>
                <a:latin typeface="Arial" panose="020B0604020202020204" pitchFamily="34" charset="0"/>
                <a:cs typeface="Arial" panose="020B0604020202020204" pitchFamily="34" charset="0"/>
              </a:rPr>
              <a:t>Prof. Dr. Abdil KUŞ</a:t>
            </a:r>
          </a:p>
        </p:txBody>
      </p:sp>
      <p:pic>
        <p:nvPicPr>
          <p:cNvPr id="23" name="Resim 22">
            <a:extLst>
              <a:ext uri="{FF2B5EF4-FFF2-40B4-BE49-F238E27FC236}">
                <a16:creationId xmlns:a16="http://schemas.microsoft.com/office/drawing/2014/main" id="{F64DDCBB-9D91-1AD3-9F43-CA103B37365B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5666667" y="2632191"/>
            <a:ext cx="1054857" cy="1582285"/>
          </a:xfrm>
          <a:prstGeom prst="rect">
            <a:avLst/>
          </a:prstGeom>
        </p:spPr>
      </p:pic>
      <p:pic>
        <p:nvPicPr>
          <p:cNvPr id="24" name="Resim 23">
            <a:extLst>
              <a:ext uri="{FF2B5EF4-FFF2-40B4-BE49-F238E27FC236}">
                <a16:creationId xmlns:a16="http://schemas.microsoft.com/office/drawing/2014/main" id="{44122BC0-2F9F-7F71-33C0-51C10853D952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0739772" y="2631780"/>
            <a:ext cx="1054858" cy="1582287"/>
          </a:xfrm>
          <a:prstGeom prst="rect">
            <a:avLst/>
          </a:prstGeom>
        </p:spPr>
      </p:pic>
      <p:sp>
        <p:nvSpPr>
          <p:cNvPr id="27" name="Metin kutusu 26">
            <a:extLst>
              <a:ext uri="{FF2B5EF4-FFF2-40B4-BE49-F238E27FC236}">
                <a16:creationId xmlns:a16="http://schemas.microsoft.com/office/drawing/2014/main" id="{353B2CF1-E50A-B7CB-2F47-68A48BFEC2A3}"/>
              </a:ext>
            </a:extLst>
          </p:cNvPr>
          <p:cNvSpPr txBox="1"/>
          <p:nvPr/>
        </p:nvSpPr>
        <p:spPr>
          <a:xfrm>
            <a:off x="5389198" y="4331062"/>
            <a:ext cx="17091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>
                <a:latin typeface="Arial" panose="020B0604020202020204" pitchFamily="34" charset="0"/>
                <a:cs typeface="Arial" panose="020B0604020202020204" pitchFamily="34" charset="0"/>
              </a:rPr>
              <a:t>Prof. Dr. Hande GÜLER ÖZGÜL</a:t>
            </a:r>
          </a:p>
          <a:p>
            <a:pPr algn="ctr"/>
            <a:r>
              <a:rPr lang="tr-TR" sz="800" dirty="0" err="1">
                <a:latin typeface="Arial" panose="020B0604020202020204" pitchFamily="34" charset="0"/>
                <a:cs typeface="Arial" panose="020B0604020202020204" pitchFamily="34" charset="0"/>
              </a:rPr>
              <a:t>Anabilimdalı</a:t>
            </a:r>
            <a:r>
              <a:rPr lang="tr-TR" sz="800" dirty="0">
                <a:latin typeface="Arial" panose="020B0604020202020204" pitchFamily="34" charset="0"/>
                <a:cs typeface="Arial" panose="020B0604020202020204" pitchFamily="34" charset="0"/>
              </a:rPr>
              <a:t> Başkanı</a:t>
            </a:r>
          </a:p>
        </p:txBody>
      </p:sp>
      <p:sp>
        <p:nvSpPr>
          <p:cNvPr id="28" name="Metin kutusu 27">
            <a:extLst>
              <a:ext uri="{FF2B5EF4-FFF2-40B4-BE49-F238E27FC236}">
                <a16:creationId xmlns:a16="http://schemas.microsoft.com/office/drawing/2014/main" id="{A66CDFE9-702A-7AB2-FF34-AD0D8D5874E1}"/>
              </a:ext>
            </a:extLst>
          </p:cNvPr>
          <p:cNvSpPr txBox="1"/>
          <p:nvPr/>
        </p:nvSpPr>
        <p:spPr>
          <a:xfrm>
            <a:off x="10597787" y="4332195"/>
            <a:ext cx="133882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>
                <a:latin typeface="Arial" panose="020B0604020202020204" pitchFamily="34" charset="0"/>
                <a:cs typeface="Arial" panose="020B0604020202020204" pitchFamily="34" charset="0"/>
              </a:rPr>
              <a:t>Prof. Dr. Rukiye ERTAN</a:t>
            </a:r>
          </a:p>
        </p:txBody>
      </p:sp>
      <p:pic>
        <p:nvPicPr>
          <p:cNvPr id="31" name="Resim 30">
            <a:extLst>
              <a:ext uri="{FF2B5EF4-FFF2-40B4-BE49-F238E27FC236}">
                <a16:creationId xmlns:a16="http://schemas.microsoft.com/office/drawing/2014/main" id="{6A1AA8FF-8745-4E84-9DDF-91700358A38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2278492" y="2632192"/>
            <a:ext cx="1054857" cy="1582285"/>
          </a:xfrm>
          <a:prstGeom prst="rect">
            <a:avLst/>
          </a:prstGeom>
        </p:spPr>
      </p:pic>
      <p:sp>
        <p:nvSpPr>
          <p:cNvPr id="33" name="Metin kutusu 32">
            <a:extLst>
              <a:ext uri="{FF2B5EF4-FFF2-40B4-BE49-F238E27FC236}">
                <a16:creationId xmlns:a16="http://schemas.microsoft.com/office/drawing/2014/main" id="{E5A01648-966F-70D2-47D2-9943F18158E0}"/>
              </a:ext>
            </a:extLst>
          </p:cNvPr>
          <p:cNvSpPr txBox="1"/>
          <p:nvPr/>
        </p:nvSpPr>
        <p:spPr>
          <a:xfrm>
            <a:off x="1787406" y="4340262"/>
            <a:ext cx="20329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>
                <a:latin typeface="Arial" panose="020B0604020202020204" pitchFamily="34" charset="0"/>
                <a:cs typeface="Arial" panose="020B0604020202020204" pitchFamily="34" charset="0"/>
              </a:rPr>
              <a:t>Prof. Dr. Mehmet İhsan KARAMANGİL</a:t>
            </a:r>
          </a:p>
          <a:p>
            <a:pPr algn="ctr"/>
            <a:r>
              <a:rPr lang="tr-TR" sz="800" dirty="0" err="1">
                <a:latin typeface="Arial" panose="020B0604020202020204" pitchFamily="34" charset="0"/>
                <a:cs typeface="Arial" panose="020B0604020202020204" pitchFamily="34" charset="0"/>
              </a:rPr>
              <a:t>Anabilimdalı</a:t>
            </a:r>
            <a:r>
              <a:rPr lang="tr-TR" sz="800" dirty="0">
                <a:latin typeface="Arial" panose="020B0604020202020204" pitchFamily="34" charset="0"/>
                <a:cs typeface="Arial" panose="020B0604020202020204" pitchFamily="34" charset="0"/>
              </a:rPr>
              <a:t> Başkanı</a:t>
            </a:r>
          </a:p>
        </p:txBody>
      </p:sp>
      <p:pic>
        <p:nvPicPr>
          <p:cNvPr id="38" name="Resim 37">
            <a:extLst>
              <a:ext uri="{FF2B5EF4-FFF2-40B4-BE49-F238E27FC236}">
                <a16:creationId xmlns:a16="http://schemas.microsoft.com/office/drawing/2014/main" id="{AB73205F-0333-F8FB-95BB-C2CC6CE89CC9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3972580" y="2632192"/>
            <a:ext cx="1054856" cy="1582285"/>
          </a:xfrm>
          <a:prstGeom prst="rect">
            <a:avLst/>
          </a:prstGeom>
        </p:spPr>
      </p:pic>
      <p:sp>
        <p:nvSpPr>
          <p:cNvPr id="40" name="Metin kutusu 39">
            <a:extLst>
              <a:ext uri="{FF2B5EF4-FFF2-40B4-BE49-F238E27FC236}">
                <a16:creationId xmlns:a16="http://schemas.microsoft.com/office/drawing/2014/main" id="{E89A21D1-9632-4D9A-F291-2143A0B3DA69}"/>
              </a:ext>
            </a:extLst>
          </p:cNvPr>
          <p:cNvSpPr txBox="1"/>
          <p:nvPr/>
        </p:nvSpPr>
        <p:spPr>
          <a:xfrm>
            <a:off x="3926637" y="4340262"/>
            <a:ext cx="12634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>
                <a:latin typeface="Arial" panose="020B0604020202020204" pitchFamily="34" charset="0"/>
                <a:cs typeface="Arial" panose="020B0604020202020204" pitchFamily="34" charset="0"/>
              </a:rPr>
              <a:t>Prof. Dr. Murat YAZICI</a:t>
            </a:r>
          </a:p>
          <a:p>
            <a:pPr algn="ctr"/>
            <a:r>
              <a:rPr lang="tr-TR" sz="800" dirty="0" err="1">
                <a:latin typeface="Arial" panose="020B0604020202020204" pitchFamily="34" charset="0"/>
                <a:cs typeface="Arial" panose="020B0604020202020204" pitchFamily="34" charset="0"/>
              </a:rPr>
              <a:t>Anabilimdalı</a:t>
            </a:r>
            <a:r>
              <a:rPr lang="tr-TR" sz="800" dirty="0">
                <a:latin typeface="Arial" panose="020B0604020202020204" pitchFamily="34" charset="0"/>
                <a:cs typeface="Arial" panose="020B0604020202020204" pitchFamily="34" charset="0"/>
              </a:rPr>
              <a:t> Başkanı</a:t>
            </a:r>
          </a:p>
        </p:txBody>
      </p:sp>
      <p:sp>
        <p:nvSpPr>
          <p:cNvPr id="41" name="Metin kutusu 40">
            <a:extLst>
              <a:ext uri="{FF2B5EF4-FFF2-40B4-BE49-F238E27FC236}">
                <a16:creationId xmlns:a16="http://schemas.microsoft.com/office/drawing/2014/main" id="{1C47CB88-B19A-6406-DD57-F855A070B02D}"/>
              </a:ext>
            </a:extLst>
          </p:cNvPr>
          <p:cNvSpPr txBox="1"/>
          <p:nvPr/>
        </p:nvSpPr>
        <p:spPr>
          <a:xfrm>
            <a:off x="1840616" y="6502673"/>
            <a:ext cx="191911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>
                <a:latin typeface="Arial" panose="020B0604020202020204" pitchFamily="34" charset="0"/>
                <a:cs typeface="Arial" panose="020B0604020202020204" pitchFamily="34" charset="0"/>
              </a:rPr>
              <a:t>Doç. Dr. Zeliha KAMIŞ KOCABIÇAK</a:t>
            </a:r>
          </a:p>
        </p:txBody>
      </p:sp>
      <p:sp>
        <p:nvSpPr>
          <p:cNvPr id="42" name="Metin kutusu 41">
            <a:extLst>
              <a:ext uri="{FF2B5EF4-FFF2-40B4-BE49-F238E27FC236}">
                <a16:creationId xmlns:a16="http://schemas.microsoft.com/office/drawing/2014/main" id="{7BE16B86-0331-E482-3339-1C7E69902005}"/>
              </a:ext>
            </a:extLst>
          </p:cNvPr>
          <p:cNvSpPr txBox="1"/>
          <p:nvPr/>
        </p:nvSpPr>
        <p:spPr>
          <a:xfrm>
            <a:off x="8778957" y="6501802"/>
            <a:ext cx="159050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>
                <a:latin typeface="Arial" panose="020B0604020202020204" pitchFamily="34" charset="0"/>
                <a:cs typeface="Arial" panose="020B0604020202020204" pitchFamily="34" charset="0"/>
              </a:rPr>
              <a:t>Dr. Öğr. Üyesi Harun GÜÇLÜ</a:t>
            </a:r>
          </a:p>
        </p:txBody>
      </p:sp>
      <p:pic>
        <p:nvPicPr>
          <p:cNvPr id="43" name="Resim 42">
            <a:extLst>
              <a:ext uri="{FF2B5EF4-FFF2-40B4-BE49-F238E27FC236}">
                <a16:creationId xmlns:a16="http://schemas.microsoft.com/office/drawing/2014/main" id="{7FE20268-C499-DE11-7E96-5AC59C2B654C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9045378" y="4800000"/>
            <a:ext cx="1057658" cy="1586488"/>
          </a:xfrm>
          <a:prstGeom prst="rect">
            <a:avLst/>
          </a:prstGeom>
        </p:spPr>
      </p:pic>
      <p:pic>
        <p:nvPicPr>
          <p:cNvPr id="45" name="Resim 44">
            <a:extLst>
              <a:ext uri="{FF2B5EF4-FFF2-40B4-BE49-F238E27FC236}">
                <a16:creationId xmlns:a16="http://schemas.microsoft.com/office/drawing/2014/main" id="{C3022CD7-13C8-65C4-E67B-12FE04C12A72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7360754" y="2632190"/>
            <a:ext cx="1054856" cy="1582285"/>
          </a:xfrm>
          <a:prstGeom prst="rect">
            <a:avLst/>
          </a:prstGeom>
        </p:spPr>
      </p:pic>
      <p:pic>
        <p:nvPicPr>
          <p:cNvPr id="46" name="Resim 45">
            <a:extLst>
              <a:ext uri="{FF2B5EF4-FFF2-40B4-BE49-F238E27FC236}">
                <a16:creationId xmlns:a16="http://schemas.microsoft.com/office/drawing/2014/main" id="{7D9BA4AF-7CCC-968B-869A-32D1133A2360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5662491" y="4794999"/>
            <a:ext cx="1054858" cy="1582287"/>
          </a:xfrm>
          <a:prstGeom prst="rect">
            <a:avLst/>
          </a:prstGeom>
        </p:spPr>
      </p:pic>
      <p:sp>
        <p:nvSpPr>
          <p:cNvPr id="47" name="Metin kutusu 46">
            <a:extLst>
              <a:ext uri="{FF2B5EF4-FFF2-40B4-BE49-F238E27FC236}">
                <a16:creationId xmlns:a16="http://schemas.microsoft.com/office/drawing/2014/main" id="{151C4CBE-E717-09A6-4202-B84AAE1536CB}"/>
              </a:ext>
            </a:extLst>
          </p:cNvPr>
          <p:cNvSpPr txBox="1"/>
          <p:nvPr/>
        </p:nvSpPr>
        <p:spPr>
          <a:xfrm>
            <a:off x="7314146" y="4331062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800" b="1" dirty="0">
                <a:latin typeface="Arial" panose="020B0604020202020204" pitchFamily="34" charset="0"/>
                <a:cs typeface="Arial" panose="020B0604020202020204" pitchFamily="34" charset="0"/>
              </a:rPr>
              <a:t>Doç. Dr. Murat IŞIK</a:t>
            </a:r>
          </a:p>
          <a:p>
            <a:pPr algn="ctr"/>
            <a:r>
              <a:rPr lang="tr-TR" sz="800" dirty="0" err="1">
                <a:latin typeface="Arial" panose="020B0604020202020204" pitchFamily="34" charset="0"/>
                <a:cs typeface="Arial" panose="020B0604020202020204" pitchFamily="34" charset="0"/>
              </a:rPr>
              <a:t>Anabilimdalı</a:t>
            </a:r>
            <a:r>
              <a:rPr lang="tr-TR" sz="800" dirty="0">
                <a:latin typeface="Arial" panose="020B0604020202020204" pitchFamily="34" charset="0"/>
                <a:cs typeface="Arial" panose="020B0604020202020204" pitchFamily="34" charset="0"/>
              </a:rPr>
              <a:t> Başkanı</a:t>
            </a:r>
          </a:p>
        </p:txBody>
      </p:sp>
      <p:sp>
        <p:nvSpPr>
          <p:cNvPr id="48" name="Metin kutusu 47">
            <a:extLst>
              <a:ext uri="{FF2B5EF4-FFF2-40B4-BE49-F238E27FC236}">
                <a16:creationId xmlns:a16="http://schemas.microsoft.com/office/drawing/2014/main" id="{5E336C25-12D1-5BCE-1134-F41FA999ED6F}"/>
              </a:ext>
            </a:extLst>
          </p:cNvPr>
          <p:cNvSpPr txBox="1"/>
          <p:nvPr/>
        </p:nvSpPr>
        <p:spPr>
          <a:xfrm>
            <a:off x="5428157" y="6502673"/>
            <a:ext cx="15343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>
                <a:latin typeface="Arial" panose="020B0604020202020204" pitchFamily="34" charset="0"/>
                <a:cs typeface="Arial" panose="020B0604020202020204" pitchFamily="34" charset="0"/>
              </a:rPr>
              <a:t>Dr. Öğr. Üyesi Emre BULUT</a:t>
            </a:r>
          </a:p>
        </p:txBody>
      </p:sp>
    </p:spTree>
    <p:extLst>
      <p:ext uri="{BB962C8B-B14F-4D97-AF65-F5344CB8AC3E}">
        <p14:creationId xmlns:p14="http://schemas.microsoft.com/office/powerpoint/2010/main" val="1593334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6"/>
          <p:cNvSpPr/>
          <p:nvPr/>
        </p:nvSpPr>
        <p:spPr>
          <a:xfrm>
            <a:off x="141513" y="274320"/>
            <a:ext cx="8420595" cy="2575758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0" name="Shape 7"/>
          <p:cNvSpPr/>
          <p:nvPr/>
        </p:nvSpPr>
        <p:spPr>
          <a:xfrm>
            <a:off x="415834" y="548640"/>
            <a:ext cx="731520" cy="73152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11" name="Image 1" descr="icon_flas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426" y="713232"/>
            <a:ext cx="402336" cy="40233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375954" y="566928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Ar-Ge ve Projeler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461554" y="1371600"/>
            <a:ext cx="8100554" cy="1344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lnSpc>
                <a:spcPct val="125000"/>
              </a:lnSpc>
              <a:buNone/>
            </a:pP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Bölümümüz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otomotiv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ve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mobilite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sektörünün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geleceğini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şekillendiren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yüksek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katma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değerli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Ar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-Ge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faaliyetlerine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öncülük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etmektedir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. BATEG (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Elektrikli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Taşıtlar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için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Batarya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Teknolojileri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Araştırma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ve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Geliştirme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Platformu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)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başta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olmak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üzere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; TÜBİTAK 1004, 1505, SAYEM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ve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uluslararası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EUREKA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programları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kapsamında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elektrikli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/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hibrit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araçlar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yenilikçi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batarya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ısıl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yönetim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sistemleri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ileri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kompozit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malzemeler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ve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eklemeli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imalat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teknolojileri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üzerine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kapsamlı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projeler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yürütülmektedir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Sektörün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lider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kuruluşlarıyla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gerçekleştirilen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güçlü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üniversite-sanayi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iş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birlikleri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ve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sahip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olduğumuz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modern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Ar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-Ge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laboratuvarları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sayesinde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teorik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bilgiyi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ürüne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dönüştürerek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küresel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Ar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-Ge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ekosistemine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doğrudan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katkı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sunuyoruz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00" dirty="0"/>
          </a:p>
        </p:txBody>
      </p:sp>
      <p:pic>
        <p:nvPicPr>
          <p:cNvPr id="26" name="Picture 2" descr="Dosya:Bursa Uludağ University logo.svg - Vikiped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6607" y="152591"/>
            <a:ext cx="855345" cy="855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up 3">
            <a:extLst>
              <a:ext uri="{FF2B5EF4-FFF2-40B4-BE49-F238E27FC236}">
                <a16:creationId xmlns:a16="http://schemas.microsoft.com/office/drawing/2014/main" id="{A60E9102-6665-F8C0-0AD4-5932531FDFBD}"/>
              </a:ext>
            </a:extLst>
          </p:cNvPr>
          <p:cNvGrpSpPr/>
          <p:nvPr/>
        </p:nvGrpSpPr>
        <p:grpSpPr>
          <a:xfrm>
            <a:off x="1666726" y="3063240"/>
            <a:ext cx="8858548" cy="3573546"/>
            <a:chOff x="1427660" y="3010134"/>
            <a:chExt cx="8858548" cy="3573546"/>
          </a:xfrm>
        </p:grpSpPr>
        <p:pic>
          <p:nvPicPr>
            <p:cNvPr id="2" name="Resim 1" descr="iç mekan, ofis binası, masa, mobilya içeren bir resim&#10;&#10;Yapay zeka tarafından oluşturulmuş içerik yanlış olabilir.">
              <a:extLst>
                <a:ext uri="{FF2B5EF4-FFF2-40B4-BE49-F238E27FC236}">
                  <a16:creationId xmlns:a16="http://schemas.microsoft.com/office/drawing/2014/main" id="{4CA4BB46-3BEF-74EF-581D-A2C4C2255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b="18528"/>
            <a:stretch>
              <a:fillRect/>
            </a:stretch>
          </p:blipFill>
          <p:spPr>
            <a:xfrm>
              <a:off x="1427660" y="3010134"/>
              <a:ext cx="5848300" cy="3573546"/>
            </a:xfrm>
            <a:prstGeom prst="rect">
              <a:avLst/>
            </a:prstGeom>
          </p:spPr>
        </p:pic>
        <p:pic>
          <p:nvPicPr>
            <p:cNvPr id="3" name="Resim 2">
              <a:extLst>
                <a:ext uri="{FF2B5EF4-FFF2-40B4-BE49-F238E27FC236}">
                  <a16:creationId xmlns:a16="http://schemas.microsoft.com/office/drawing/2014/main" id="{020BA61A-35BE-A163-005F-59722BA8F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1306" y="3010134"/>
              <a:ext cx="2814902" cy="35735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esim 12">
            <a:extLst>
              <a:ext uri="{FF2B5EF4-FFF2-40B4-BE49-F238E27FC236}">
                <a16:creationId xmlns:a16="http://schemas.microsoft.com/office/drawing/2014/main" id="{7A8EF296-F837-5782-B73C-01FD8F3963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916" b="28113"/>
          <a:stretch>
            <a:fillRect/>
          </a:stretch>
        </p:blipFill>
        <p:spPr>
          <a:xfrm>
            <a:off x="6202878" y="4525394"/>
            <a:ext cx="3476794" cy="1633067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645F7327-5504-4016-03B4-7083309676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0359" y="3890789"/>
            <a:ext cx="2902278" cy="2902278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228600" y="132805"/>
            <a:ext cx="6614018" cy="2148840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Shape 11"/>
          <p:cNvSpPr/>
          <p:nvPr/>
        </p:nvSpPr>
        <p:spPr>
          <a:xfrm>
            <a:off x="502920" y="407125"/>
            <a:ext cx="731520" cy="73152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16" name="Image 2" descr="icon_globe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512" y="571717"/>
            <a:ext cx="402336" cy="40233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463040" y="425413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Uluslararası Fırsatlar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228600" y="1230085"/>
            <a:ext cx="6614018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just">
              <a:lnSpc>
                <a:spcPct val="125000"/>
              </a:lnSpc>
            </a:pP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Erasmus+ program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kapsamında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bölümümüz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ile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tr-TR" sz="1200" dirty="0" err="1">
                <a:latin typeface="Calibri" pitchFamily="34" charset="0"/>
                <a:cs typeface="Calibri" pitchFamily="34" charset="-120"/>
              </a:rPr>
              <a:t>Angel</a:t>
            </a:r>
            <a:r>
              <a:rPr lang="tr-TR" sz="1200" dirty="0">
                <a:latin typeface="Calibri" pitchFamily="34" charset="0"/>
                <a:cs typeface="Calibri" pitchFamily="34" charset="-120"/>
              </a:rPr>
              <a:t> </a:t>
            </a:r>
            <a:r>
              <a:rPr lang="tr-TR" sz="1200" dirty="0" err="1">
                <a:latin typeface="Calibri" pitchFamily="34" charset="0"/>
                <a:cs typeface="Calibri" pitchFamily="34" charset="-120"/>
              </a:rPr>
              <a:t>Kanchev</a:t>
            </a:r>
            <a:r>
              <a:rPr lang="tr-TR" sz="1200" dirty="0">
                <a:latin typeface="Calibri" pitchFamily="34" charset="0"/>
                <a:cs typeface="Calibri" pitchFamily="34" charset="-120"/>
              </a:rPr>
              <a:t> </a:t>
            </a:r>
            <a:r>
              <a:rPr lang="tr-TR" sz="1200" dirty="0" err="1">
                <a:latin typeface="Calibri" pitchFamily="34" charset="0"/>
                <a:cs typeface="Calibri" pitchFamily="34" charset="-120"/>
              </a:rPr>
              <a:t>University</a:t>
            </a:r>
            <a:r>
              <a:rPr lang="tr-TR" sz="1200" dirty="0">
                <a:latin typeface="Calibri" pitchFamily="34" charset="0"/>
                <a:cs typeface="Calibri" pitchFamily="34" charset="-120"/>
              </a:rPr>
              <a:t> of </a:t>
            </a:r>
            <a:r>
              <a:rPr lang="tr-TR" sz="1200" dirty="0" err="1">
                <a:latin typeface="Calibri" pitchFamily="34" charset="0"/>
                <a:cs typeface="Calibri" pitchFamily="34" charset="-120"/>
              </a:rPr>
              <a:t>Technology</a:t>
            </a:r>
            <a:r>
              <a:rPr lang="tr-TR" sz="1200" dirty="0">
                <a:latin typeface="Calibri" pitchFamily="34" charset="0"/>
                <a:cs typeface="Calibri" pitchFamily="34" charset="-120"/>
              </a:rPr>
              <a:t> (Bulgaristan), Technical </a:t>
            </a:r>
            <a:r>
              <a:rPr lang="tr-TR" sz="1200" dirty="0" err="1">
                <a:latin typeface="Calibri" pitchFamily="34" charset="0"/>
                <a:cs typeface="Calibri" pitchFamily="34" charset="-120"/>
              </a:rPr>
              <a:t>University</a:t>
            </a:r>
            <a:r>
              <a:rPr lang="tr-TR" sz="1200" dirty="0">
                <a:latin typeface="Calibri" pitchFamily="34" charset="0"/>
                <a:cs typeface="Calibri" pitchFamily="34" charset="-120"/>
              </a:rPr>
              <a:t> of Sofia (Bulgaristan), </a:t>
            </a:r>
            <a:r>
              <a:rPr lang="tr-TR" sz="1200" dirty="0" err="1">
                <a:latin typeface="Calibri" pitchFamily="34" charset="0"/>
                <a:cs typeface="Calibri" pitchFamily="34" charset="-120"/>
              </a:rPr>
              <a:t>Technische</a:t>
            </a:r>
            <a:r>
              <a:rPr lang="tr-TR" sz="1200" dirty="0">
                <a:latin typeface="Calibri" pitchFamily="34" charset="0"/>
                <a:cs typeface="Calibri" pitchFamily="34" charset="-120"/>
              </a:rPr>
              <a:t> </a:t>
            </a:r>
            <a:r>
              <a:rPr lang="tr-TR" sz="1200" dirty="0" err="1">
                <a:latin typeface="Calibri" pitchFamily="34" charset="0"/>
                <a:cs typeface="Calibri" pitchFamily="34" charset="-120"/>
              </a:rPr>
              <a:t>Hochschule</a:t>
            </a:r>
            <a:r>
              <a:rPr lang="tr-TR" sz="1200" dirty="0">
                <a:latin typeface="Calibri" pitchFamily="34" charset="0"/>
                <a:cs typeface="Calibri" pitchFamily="34" charset="-120"/>
              </a:rPr>
              <a:t> </a:t>
            </a:r>
            <a:r>
              <a:rPr lang="tr-TR" sz="1200" dirty="0" err="1">
                <a:latin typeface="Calibri" pitchFamily="34" charset="0"/>
                <a:cs typeface="Calibri" pitchFamily="34" charset="-120"/>
              </a:rPr>
              <a:t>Mittelhessen</a:t>
            </a:r>
            <a:r>
              <a:rPr lang="tr-TR" sz="1200" dirty="0">
                <a:latin typeface="Calibri" pitchFamily="34" charset="0"/>
                <a:cs typeface="Calibri" pitchFamily="34" charset="-120"/>
              </a:rPr>
              <a:t> (Almanya), </a:t>
            </a:r>
            <a:r>
              <a:rPr lang="tr-TR" sz="1200" dirty="0" err="1">
                <a:latin typeface="Calibri" pitchFamily="34" charset="0"/>
                <a:cs typeface="Calibri" pitchFamily="34" charset="-120"/>
              </a:rPr>
              <a:t>Siegen</a:t>
            </a:r>
            <a:r>
              <a:rPr lang="tr-TR" sz="1200" dirty="0">
                <a:latin typeface="Calibri" pitchFamily="34" charset="0"/>
                <a:cs typeface="Calibri" pitchFamily="34" charset="-120"/>
              </a:rPr>
              <a:t> </a:t>
            </a:r>
            <a:r>
              <a:rPr lang="tr-TR" sz="1200" dirty="0" err="1">
                <a:latin typeface="Calibri" pitchFamily="34" charset="0"/>
                <a:cs typeface="Calibri" pitchFamily="34" charset="-120"/>
              </a:rPr>
              <a:t>University</a:t>
            </a:r>
            <a:r>
              <a:rPr lang="tr-TR" sz="1200" dirty="0">
                <a:latin typeface="Calibri" pitchFamily="34" charset="0"/>
                <a:cs typeface="Calibri" pitchFamily="34" charset="-120"/>
              </a:rPr>
              <a:t> (Almanya) ile </a:t>
            </a:r>
            <a:r>
              <a:rPr lang="tr-TR" sz="1200" dirty="0" err="1">
                <a:latin typeface="Calibri" pitchFamily="34" charset="0"/>
                <a:cs typeface="Calibri" pitchFamily="34" charset="-120"/>
              </a:rPr>
              <a:t>Politecnico</a:t>
            </a:r>
            <a:r>
              <a:rPr lang="tr-TR" sz="1200" dirty="0">
                <a:latin typeface="Calibri" pitchFamily="34" charset="0"/>
                <a:cs typeface="Calibri" pitchFamily="34" charset="-120"/>
              </a:rPr>
              <a:t> </a:t>
            </a:r>
            <a:r>
              <a:rPr lang="tr-TR" sz="1200" dirty="0" err="1">
                <a:latin typeface="Calibri" pitchFamily="34" charset="0"/>
                <a:cs typeface="Calibri" pitchFamily="34" charset="-120"/>
              </a:rPr>
              <a:t>di</a:t>
            </a:r>
            <a:r>
              <a:rPr lang="tr-TR" sz="1200" dirty="0">
                <a:latin typeface="Calibri" pitchFamily="34" charset="0"/>
                <a:cs typeface="Calibri" pitchFamily="34" charset="-120"/>
              </a:rPr>
              <a:t> Torino (İtalya) üniversiteleri arasında öğrenci değişimi fırsatı bulunmaktadır.</a:t>
            </a:r>
          </a:p>
          <a:p>
            <a:pPr>
              <a:lnSpc>
                <a:spcPct val="125000"/>
              </a:lnSpc>
            </a:pPr>
            <a:endParaRPr lang="en-US" sz="1200" dirty="0"/>
          </a:p>
        </p:txBody>
      </p:sp>
      <p:pic>
        <p:nvPicPr>
          <p:cNvPr id="26" name="Picture 2" descr="Dosya:Bursa Uludağ University logo.svg - Vikiped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6607" y="152591"/>
            <a:ext cx="855345" cy="855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AF2494C3-7B79-40C6-0FC7-FE5D1710A7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766" y="2422207"/>
            <a:ext cx="2440709" cy="2013585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CA503B51-7838-17E7-4ACF-75D53EDD23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72717" y="2427516"/>
            <a:ext cx="5872515" cy="2148840"/>
          </a:xfrm>
          <a:prstGeom prst="rect">
            <a:avLst/>
          </a:prstGeom>
        </p:spPr>
      </p:pic>
      <p:pic>
        <p:nvPicPr>
          <p:cNvPr id="20" name="Resim 19">
            <a:extLst>
              <a:ext uri="{FF2B5EF4-FFF2-40B4-BE49-F238E27FC236}">
                <a16:creationId xmlns:a16="http://schemas.microsoft.com/office/drawing/2014/main" id="{D6B494C9-9A9B-CC69-0781-5060E51F52F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27137" b="29073"/>
          <a:stretch>
            <a:fillRect/>
          </a:stretch>
        </p:blipFill>
        <p:spPr>
          <a:xfrm>
            <a:off x="8480403" y="2740696"/>
            <a:ext cx="3476793" cy="152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799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4"/>
          <p:cNvSpPr/>
          <p:nvPr/>
        </p:nvSpPr>
        <p:spPr>
          <a:xfrm>
            <a:off x="141514" y="185057"/>
            <a:ext cx="7471330" cy="2148840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0" name="Shape 15"/>
          <p:cNvSpPr/>
          <p:nvPr/>
        </p:nvSpPr>
        <p:spPr>
          <a:xfrm>
            <a:off x="415834" y="459377"/>
            <a:ext cx="731520" cy="73152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21" name="Image 3" descr="icon_users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426" y="623969"/>
            <a:ext cx="402336" cy="402336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375954" y="477665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Öğrenci Toplulukları</a:t>
            </a:r>
            <a:endParaRPr lang="en-US" sz="1700" dirty="0"/>
          </a:p>
        </p:txBody>
      </p:sp>
      <p:sp>
        <p:nvSpPr>
          <p:cNvPr id="23" name="Text 17"/>
          <p:cNvSpPr/>
          <p:nvPr/>
        </p:nvSpPr>
        <p:spPr>
          <a:xfrm>
            <a:off x="461554" y="1282337"/>
            <a:ext cx="685526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lnSpc>
                <a:spcPct val="125000"/>
              </a:lnSpc>
              <a:buNone/>
            </a:pP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Öğrencilerimiz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, Uludağ Racing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ve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UETASİT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gibi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öğrenci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topluluklarında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aktif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olarak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rol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oynamakta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ulusal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ve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uluslararası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arenalar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ile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TEKNOFEST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bünyesinde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düzenlenen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yarışmalara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katılarak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prestijli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dereceler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elde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etmektedir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Ayrıca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öğrencilerimiz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teorik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bilgilerini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pekiştirmek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ve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sektörü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yakından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tanımak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amacıyla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çeşitli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sanayi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kuruluşlarına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düzenli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olarak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teknik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geziler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gerçekleştirmektedir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00" dirty="0"/>
          </a:p>
        </p:txBody>
      </p:sp>
      <p:pic>
        <p:nvPicPr>
          <p:cNvPr id="26" name="Picture 2" descr="Dosya:Bursa Uludağ University logo.svg - Vikiped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6607" y="152591"/>
            <a:ext cx="855345" cy="855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 descr="giyim, kişi, şahıs, tekerlek, bin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A0D9163-B931-CE4F-646D-EA5796C107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163" y="3750353"/>
            <a:ext cx="3114116" cy="3020950"/>
          </a:xfrm>
          <a:prstGeom prst="rect">
            <a:avLst/>
          </a:prstGeom>
        </p:spPr>
      </p:pic>
      <p:pic>
        <p:nvPicPr>
          <p:cNvPr id="3" name="Resim 2" descr="dış mekan, gökyüzü, yol, karayolu, motorlu bisiklet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EF2E69EF-197F-72B8-E077-7C1FCFECE8C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2872" t="587" r="27274"/>
          <a:stretch>
            <a:fillRect/>
          </a:stretch>
        </p:blipFill>
        <p:spPr>
          <a:xfrm>
            <a:off x="8381720" y="3734460"/>
            <a:ext cx="3250433" cy="3036843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F6DED7F6-6D11-3FD9-AA69-1488ADDC1E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181" y="3734461"/>
            <a:ext cx="2441637" cy="3036842"/>
          </a:xfrm>
          <a:prstGeom prst="rect">
            <a:avLst/>
          </a:prstGeom>
        </p:spPr>
      </p:pic>
      <p:pic>
        <p:nvPicPr>
          <p:cNvPr id="6" name="Picture 2" descr="C:\SONY-NETBOOK-F\Bolum\OMB\Öğrenciler-İle-İlgili\TeknikGezi\TOFAŞ-2011\IMG_3219.jpg">
            <a:extLst>
              <a:ext uri="{FF2B5EF4-FFF2-40B4-BE49-F238E27FC236}">
                <a16:creationId xmlns:a16="http://schemas.microsoft.com/office/drawing/2014/main" id="{AF9DD46C-41DD-C323-9ED3-E8068DC61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95" b="18523"/>
          <a:stretch>
            <a:fillRect/>
          </a:stretch>
        </p:blipFill>
        <p:spPr bwMode="auto">
          <a:xfrm>
            <a:off x="8381720" y="2425336"/>
            <a:ext cx="3250435" cy="1261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C:\SONY-NETBOOK-F\Bolum\OMB\Öğrenciler-İle-İlgili\TeknikGezi\VALEO\VALEO Teknik Gezi.jpeg">
            <a:extLst>
              <a:ext uri="{FF2B5EF4-FFF2-40B4-BE49-F238E27FC236}">
                <a16:creationId xmlns:a16="http://schemas.microsoft.com/office/drawing/2014/main" id="{00B465D8-9FC5-41D0-420B-B6598E093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2" b="12917"/>
          <a:stretch>
            <a:fillRect/>
          </a:stretch>
        </p:blipFill>
        <p:spPr bwMode="auto">
          <a:xfrm>
            <a:off x="4579155" y="2425336"/>
            <a:ext cx="3033689" cy="1261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C:\SONY-NETBOOK-F\Bolum\OMB\Öğrenciler-İle-İlgili\TeknikGezi\TOFAŞ-2013\IMG_0097.jpg">
            <a:extLst>
              <a:ext uri="{FF2B5EF4-FFF2-40B4-BE49-F238E27FC236}">
                <a16:creationId xmlns:a16="http://schemas.microsoft.com/office/drawing/2014/main" id="{5CBF64D2-55E4-5EBA-9093-7BF6B646D0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20" b="21594"/>
          <a:stretch>
            <a:fillRect/>
          </a:stretch>
        </p:blipFill>
        <p:spPr bwMode="auto">
          <a:xfrm>
            <a:off x="714205" y="2425917"/>
            <a:ext cx="3096074" cy="1261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9985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2129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822960" y="59436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Bizi Tercih Edin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822960" y="12344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 err="1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Geleceğinizi</a:t>
            </a:r>
            <a:r>
              <a:rPr lang="en-US" sz="15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tr-TR" sz="1500" i="1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Otomotiv</a:t>
            </a:r>
            <a:r>
              <a:rPr lang="en-US" sz="1500" i="1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1500" i="1" dirty="0" err="1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M</a:t>
            </a:r>
            <a:r>
              <a:rPr lang="en-US" sz="1500" i="1" dirty="0" err="1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ühendisliği</a:t>
            </a:r>
            <a:r>
              <a:rPr lang="en-US" sz="15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Bölümü'nde inşa edin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822960" y="3657600"/>
            <a:ext cx="457200" cy="457200"/>
          </a:xfrm>
          <a:prstGeom prst="ellipse">
            <a:avLst/>
          </a:prstGeom>
          <a:solidFill>
            <a:srgbClr val="3A4A80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10" name="Image 0" descr="icon_marker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830" y="3760470"/>
            <a:ext cx="251460" cy="25146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463040" y="3657600"/>
            <a:ext cx="5943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E4EE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Uludağ Üniversitesi Mühendislik Fakültesi, Görükle Kampüsü, Bursa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822960" y="4224528"/>
            <a:ext cx="457200" cy="457200"/>
          </a:xfrm>
          <a:prstGeom prst="ellipse">
            <a:avLst/>
          </a:prstGeom>
          <a:solidFill>
            <a:srgbClr val="3A4A80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13" name="Image 1" descr="icon_envelope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830" y="4327398"/>
            <a:ext cx="251460" cy="25146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463040" y="4224528"/>
            <a:ext cx="5943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tr-TR" sz="1250" dirty="0" err="1">
                <a:solidFill>
                  <a:srgbClr val="E4EEF3"/>
                </a:solidFill>
                <a:latin typeface="Calibri" pitchFamily="34" charset="0"/>
                <a:cs typeface="Calibri" pitchFamily="34" charset="-120"/>
              </a:rPr>
              <a:t>otomotivad</a:t>
            </a:r>
            <a:r>
              <a:rPr lang="en-US" sz="1250" dirty="0">
                <a:solidFill>
                  <a:srgbClr val="E4EE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@uludag.edu.tr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822960" y="4791456"/>
            <a:ext cx="457200" cy="457200"/>
          </a:xfrm>
          <a:prstGeom prst="ellipse">
            <a:avLst/>
          </a:prstGeom>
          <a:solidFill>
            <a:srgbClr val="3A4A80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16" name="Image 2" descr="icon_phone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830" y="4894326"/>
            <a:ext cx="251460" cy="25146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463040" y="4791456"/>
            <a:ext cx="5943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E4EEF3"/>
                </a:solidFill>
                <a:latin typeface="Calibri" pitchFamily="34" charset="0"/>
                <a:cs typeface="Calibri" pitchFamily="34" charset="-120"/>
              </a:rPr>
              <a:t>+90 (224) 294 26 00</a:t>
            </a:r>
          </a:p>
        </p:txBody>
      </p:sp>
      <p:sp>
        <p:nvSpPr>
          <p:cNvPr id="18" name="Shape 13"/>
          <p:cNvSpPr/>
          <p:nvPr/>
        </p:nvSpPr>
        <p:spPr>
          <a:xfrm>
            <a:off x="822960" y="5358384"/>
            <a:ext cx="457200" cy="457200"/>
          </a:xfrm>
          <a:prstGeom prst="ellipse">
            <a:avLst/>
          </a:prstGeom>
          <a:solidFill>
            <a:srgbClr val="3A4A80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19" name="Image 3" descr="icon_globe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5830" y="5461254"/>
            <a:ext cx="251460" cy="25146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463040" y="5358384"/>
            <a:ext cx="5943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50" dirty="0" err="1">
                <a:solidFill>
                  <a:srgbClr val="E4EEF3"/>
                </a:solidFill>
                <a:latin typeface="Calibri" pitchFamily="34" charset="0"/>
                <a:cs typeface="Calibri" pitchFamily="34" charset="-120"/>
              </a:rPr>
              <a:t>uludag.edu.tr</a:t>
            </a:r>
            <a:r>
              <a:rPr lang="en-US" sz="1250" dirty="0">
                <a:solidFill>
                  <a:srgbClr val="E4EEF3"/>
                </a:solidFill>
                <a:latin typeface="Calibri" pitchFamily="34" charset="0"/>
                <a:cs typeface="Calibri" pitchFamily="34" charset="-120"/>
              </a:rPr>
              <a:t>/</a:t>
            </a:r>
            <a:r>
              <a:rPr lang="en-US" sz="1250" dirty="0" err="1">
                <a:solidFill>
                  <a:srgbClr val="E4EEF3"/>
                </a:solidFill>
                <a:latin typeface="Calibri" pitchFamily="34" charset="0"/>
                <a:cs typeface="Calibri" pitchFamily="34" charset="-120"/>
              </a:rPr>
              <a:t>otomuh</a:t>
            </a:r>
            <a:r>
              <a:rPr lang="en-US" sz="1250" dirty="0">
                <a:solidFill>
                  <a:srgbClr val="E4EEF3"/>
                </a:solidFill>
                <a:latin typeface="Calibri" pitchFamily="34" charset="0"/>
                <a:cs typeface="Calibri" pitchFamily="34" charset="-120"/>
              </a:rPr>
              <a:t> </a:t>
            </a:r>
          </a:p>
        </p:txBody>
      </p:sp>
      <p:sp>
        <p:nvSpPr>
          <p:cNvPr id="21" name="Shape 15"/>
          <p:cNvSpPr/>
          <p:nvPr/>
        </p:nvSpPr>
        <p:spPr>
          <a:xfrm>
            <a:off x="7589520" y="1965960"/>
            <a:ext cx="4023360" cy="3977640"/>
          </a:xfrm>
          <a:prstGeom prst="roundRect">
            <a:avLst>
              <a:gd name="adj" fmla="val 2759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22" name="Shape 16"/>
          <p:cNvSpPr/>
          <p:nvPr/>
        </p:nvSpPr>
        <p:spPr>
          <a:xfrm>
            <a:off x="7909560" y="2286000"/>
            <a:ext cx="822960" cy="82296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23" name="Image 4" descr="icon_gradcap_FFFFFF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4726" y="2471166"/>
            <a:ext cx="452628" cy="452628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7909560" y="329184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Sorularınız mı var?</a:t>
            </a:r>
            <a:endParaRPr lang="en-US" sz="1600" dirty="0"/>
          </a:p>
        </p:txBody>
      </p:sp>
      <p:sp>
        <p:nvSpPr>
          <p:cNvPr id="25" name="Text 18"/>
          <p:cNvSpPr/>
          <p:nvPr/>
        </p:nvSpPr>
        <p:spPr>
          <a:xfrm>
            <a:off x="7909560" y="3703320"/>
            <a:ext cx="34747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B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Tanıtım standımıza uğrayın ya da bölüm danışmanlarımızla iletişime geçin. Kampüs turları ve laboratuvar ziyaretleri için randevu alabilirsiniz.</a:t>
            </a:r>
            <a:endParaRPr lang="en-US" sz="1150" dirty="0"/>
          </a:p>
        </p:txBody>
      </p:sp>
      <p:sp>
        <p:nvSpPr>
          <p:cNvPr id="26" name="Shape 19"/>
          <p:cNvSpPr/>
          <p:nvPr/>
        </p:nvSpPr>
        <p:spPr>
          <a:xfrm>
            <a:off x="7909560" y="5074920"/>
            <a:ext cx="3474720" cy="502920"/>
          </a:xfrm>
          <a:prstGeom prst="roundRect">
            <a:avLst>
              <a:gd name="adj" fmla="val 50909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27" name="Text 20"/>
          <p:cNvSpPr/>
          <p:nvPr/>
        </p:nvSpPr>
        <p:spPr>
          <a:xfrm>
            <a:off x="7909560" y="5074920"/>
            <a:ext cx="3474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Bölümü Ziyaret Edin</a:t>
            </a:r>
            <a:endParaRPr lang="en-US" sz="1250" dirty="0"/>
          </a:p>
        </p:txBody>
      </p:sp>
      <p:sp>
        <p:nvSpPr>
          <p:cNvPr id="28" name="Text 21"/>
          <p:cNvSpPr/>
          <p:nvPr/>
        </p:nvSpPr>
        <p:spPr>
          <a:xfrm>
            <a:off x="822960" y="62636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8FC1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Teşekkür ederiz.</a:t>
            </a:r>
            <a:endParaRPr lang="en-US" sz="2000" dirty="0"/>
          </a:p>
        </p:txBody>
      </p:sp>
      <p:pic>
        <p:nvPicPr>
          <p:cNvPr id="29" name="Picture 2" descr="Dosya:Bursa Uludağ University logo.svg - Vikipedi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207" y="1727835"/>
            <a:ext cx="1746885" cy="1746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851</Words>
  <Application>Microsoft Office PowerPoint</Application>
  <PresentationFormat>Widescreen</PresentationFormat>
  <Paragraphs>97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mertaliozel</cp:lastModifiedBy>
  <cp:revision>16</cp:revision>
  <dcterms:created xsi:type="dcterms:W3CDTF">2026-07-17T09:46:51Z</dcterms:created>
  <dcterms:modified xsi:type="dcterms:W3CDTF">2026-07-28T06:20:39Z</dcterms:modified>
</cp:coreProperties>
</file>